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slides/charts/chart1.xml" ContentType="application/vnd.openxmlformats-officedocument.drawingml.chart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2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d9830ba6534408a" /><Relationship Type="http://schemas.openxmlformats.org/officeDocument/2006/relationships/extended-properties" Target="/docProps/app.xml" Id="Raaa0f72587604e5b" /><Relationship Type="http://schemas.openxmlformats.org/officeDocument/2006/relationships/officeDocument" Target="/ppt/presentation.xml" Id="R78c76d7bb600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9d50db30548c6"/>
  </p:sldMasterIdLst>
  <p:notesMasterIdLst>
    <p:notesMasterId xmlns:r="http://schemas.openxmlformats.org/officeDocument/2006/relationships" r:id="Rec4172666fe34cdf"/>
  </p:notesMasterIdLst>
  <p:sldIdLst>
    <p:sldId xmlns:r="http://schemas.openxmlformats.org/officeDocument/2006/relationships" id="256" r:id="R590157b9b3da48b5"/>
    <p:sldId xmlns:r="http://schemas.openxmlformats.org/officeDocument/2006/relationships" id="257" r:id="R2d6a74a9823b40c6"/>
    <p:sldId xmlns:r="http://schemas.openxmlformats.org/officeDocument/2006/relationships" id="258" r:id="R6671d8ddc5b8494e"/>
    <p:sldId xmlns:r="http://schemas.openxmlformats.org/officeDocument/2006/relationships" id="259" r:id="R840570c814284bad"/>
    <p:sldId xmlns:r="http://schemas.openxmlformats.org/officeDocument/2006/relationships" id="260" r:id="R00748422fbb6486f"/>
    <p:sldId xmlns:r="http://schemas.openxmlformats.org/officeDocument/2006/relationships" id="261" r:id="Rd8950ff3c6a9446d"/>
    <p:sldId xmlns:r="http://schemas.openxmlformats.org/officeDocument/2006/relationships" id="262" r:id="R9327a8d798434d38"/>
    <p:sldId xmlns:r="http://schemas.openxmlformats.org/officeDocument/2006/relationships" id="263" r:id="Re189dc1fead545e6"/>
    <p:sldId xmlns:r="http://schemas.openxmlformats.org/officeDocument/2006/relationships" id="264" r:id="Ra4670b3973644301"/>
    <p:sldId xmlns:r="http://schemas.openxmlformats.org/officeDocument/2006/relationships" id="265" r:id="Rab63272dec314e3f"/>
    <p:sldId xmlns:r="http://schemas.openxmlformats.org/officeDocument/2006/relationships" id="266" r:id="R5336fe57059b4a7f"/>
    <p:sldId xmlns:r="http://schemas.openxmlformats.org/officeDocument/2006/relationships" id="267" r:id="R4bf7e1d663744a34"/>
    <p:sldId xmlns:r="http://schemas.openxmlformats.org/officeDocument/2006/relationships" id="268" r:id="Ra6e743ecbc2d412c"/>
    <p:sldId xmlns:r="http://schemas.openxmlformats.org/officeDocument/2006/relationships" id="269" r:id="Rca28058136a943ab"/>
    <p:sldId xmlns:r="http://schemas.openxmlformats.org/officeDocument/2006/relationships" id="270" r:id="R981e452ed93f4a32"/>
    <p:sldId xmlns:r="http://schemas.openxmlformats.org/officeDocument/2006/relationships" id="271" r:id="Rac2a14a7060547b2"/>
    <p:sldId xmlns:r="http://schemas.openxmlformats.org/officeDocument/2006/relationships" id="272" r:id="Rdbceaa5ab4cc4164"/>
    <p:sldId xmlns:r="http://schemas.openxmlformats.org/officeDocument/2006/relationships" id="273" r:id="Rc5344deebfbc4946"/>
    <p:sldId xmlns:r="http://schemas.openxmlformats.org/officeDocument/2006/relationships" id="274" r:id="R2c7e4eb2f4a24ce5"/>
    <p:sldId xmlns:r="http://schemas.openxmlformats.org/officeDocument/2006/relationships" id="275" r:id="R1b094babe615490a"/>
    <p:sldId xmlns:r="http://schemas.openxmlformats.org/officeDocument/2006/relationships" id="276" r:id="R85a44cde62e7461f"/>
    <p:sldId xmlns:r="http://schemas.openxmlformats.org/officeDocument/2006/relationships" id="277" r:id="Raa8de06cecd14344"/>
    <p:sldId xmlns:r="http://schemas.openxmlformats.org/officeDocument/2006/relationships" id="278" r:id="Rda21f7cfe4e24984"/>
    <p:sldId xmlns:r="http://schemas.openxmlformats.org/officeDocument/2006/relationships" id="279" r:id="R394603166042413d"/>
    <p:sldId xmlns:r="http://schemas.openxmlformats.org/officeDocument/2006/relationships" id="280" r:id="R8e1c716a90614e5f"/>
    <p:sldId xmlns:r="http://schemas.openxmlformats.org/officeDocument/2006/relationships" id="281" r:id="Ra9dd6f4b9df94bd3"/>
    <p:sldId xmlns:r="http://schemas.openxmlformats.org/officeDocument/2006/relationships" id="282" r:id="R0f9dca38e4564b5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367339d786748fc" /><Relationship Type="http://schemas.openxmlformats.org/officeDocument/2006/relationships/slideMaster" Target="/ppt/slideMasters/slideMaster1.xml" Id="R5a59d50db30548c6" /><Relationship Type="http://schemas.openxmlformats.org/officeDocument/2006/relationships/notesMaster" Target="/ppt/notesMasters/notesMaster1.xml" Id="Rec4172666fe34cdf" /><Relationship Type="http://schemas.openxmlformats.org/officeDocument/2006/relationships/presProps" Target="/ppt/presProps.xml" Id="R4236ab795f574a3f" /><Relationship Type="http://schemas.openxmlformats.org/officeDocument/2006/relationships/tableStyles" Target="/ppt/tableStyles.xml" Id="R24e1db9e359b4520" /><Relationship Type="http://schemas.openxmlformats.org/officeDocument/2006/relationships/slide" Target="/ppt/slides/slide1.xml" Id="R590157b9b3da48b5" /><Relationship Type="http://schemas.openxmlformats.org/officeDocument/2006/relationships/slide" Target="/ppt/slides/slide2.xml" Id="R2d6a74a9823b40c6" /><Relationship Type="http://schemas.openxmlformats.org/officeDocument/2006/relationships/slide" Target="/ppt/slides/slide3.xml" Id="R6671d8ddc5b8494e" /><Relationship Type="http://schemas.openxmlformats.org/officeDocument/2006/relationships/slide" Target="/ppt/slides/slide4.xml" Id="R840570c814284bad" /><Relationship Type="http://schemas.openxmlformats.org/officeDocument/2006/relationships/slide" Target="/ppt/slides/slide5.xml" Id="R00748422fbb6486f" /><Relationship Type="http://schemas.openxmlformats.org/officeDocument/2006/relationships/slide" Target="/ppt/slides/slide6.xml" Id="Rd8950ff3c6a9446d" /><Relationship Type="http://schemas.openxmlformats.org/officeDocument/2006/relationships/slide" Target="/ppt/slides/slide7.xml" Id="R9327a8d798434d38" /><Relationship Type="http://schemas.openxmlformats.org/officeDocument/2006/relationships/slide" Target="/ppt/slides/slide8.xml" Id="Re189dc1fead545e6" /><Relationship Type="http://schemas.openxmlformats.org/officeDocument/2006/relationships/slide" Target="/ppt/slides/slide9.xml" Id="Ra4670b3973644301" /><Relationship Type="http://schemas.openxmlformats.org/officeDocument/2006/relationships/slide" Target="/ppt/slides/slide10.xml" Id="Rab63272dec314e3f" /><Relationship Type="http://schemas.openxmlformats.org/officeDocument/2006/relationships/slide" Target="/ppt/slides/slide11.xml" Id="R5336fe57059b4a7f" /><Relationship Type="http://schemas.openxmlformats.org/officeDocument/2006/relationships/slide" Target="/ppt/slides/slide12.xml" Id="R4bf7e1d663744a34" /><Relationship Type="http://schemas.openxmlformats.org/officeDocument/2006/relationships/slide" Target="/ppt/slides/slide13.xml" Id="Ra6e743ecbc2d412c" /><Relationship Type="http://schemas.openxmlformats.org/officeDocument/2006/relationships/slide" Target="/ppt/slides/slide14.xml" Id="Rca28058136a943ab" /><Relationship Type="http://schemas.openxmlformats.org/officeDocument/2006/relationships/slide" Target="/ppt/slides/slide15.xml" Id="R981e452ed93f4a32" /><Relationship Type="http://schemas.openxmlformats.org/officeDocument/2006/relationships/slide" Target="/ppt/slides/slide16.xml" Id="Rac2a14a7060547b2" /><Relationship Type="http://schemas.openxmlformats.org/officeDocument/2006/relationships/slide" Target="/ppt/slides/slide17.xml" Id="Rdbceaa5ab4cc4164" /><Relationship Type="http://schemas.openxmlformats.org/officeDocument/2006/relationships/slide" Target="/ppt/slides/slide18.xml" Id="Rc5344deebfbc4946" /><Relationship Type="http://schemas.openxmlformats.org/officeDocument/2006/relationships/slide" Target="/ppt/slides/slide19.xml" Id="R2c7e4eb2f4a24ce5" /><Relationship Type="http://schemas.openxmlformats.org/officeDocument/2006/relationships/slide" Target="/ppt/slides/slide20.xml" Id="R1b094babe615490a" /><Relationship Type="http://schemas.openxmlformats.org/officeDocument/2006/relationships/slide" Target="/ppt/slides/slide21.xml" Id="R85a44cde62e7461f" /><Relationship Type="http://schemas.openxmlformats.org/officeDocument/2006/relationships/slide" Target="/ppt/slides/slide22.xml" Id="Raa8de06cecd14344" /><Relationship Type="http://schemas.openxmlformats.org/officeDocument/2006/relationships/slide" Target="/ppt/slides/slide23.xml" Id="Rda21f7cfe4e24984" /><Relationship Type="http://schemas.openxmlformats.org/officeDocument/2006/relationships/slide" Target="/ppt/slides/slide24.xml" Id="R394603166042413d" /><Relationship Type="http://schemas.openxmlformats.org/officeDocument/2006/relationships/slide" Target="/ppt/slides/slide25.xml" Id="R8e1c716a90614e5f" /><Relationship Type="http://schemas.openxmlformats.org/officeDocument/2006/relationships/slide" Target="/ppt/slides/slide26.xml" Id="Ra9dd6f4b9df94bd3" /><Relationship Type="http://schemas.openxmlformats.org/officeDocument/2006/relationships/slide" Target="/ppt/slides/slide27.xml" Id="R0f9dca38e4564b5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f5be47130d643f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1865718d828421f" /><Relationship Type="http://schemas.openxmlformats.org/officeDocument/2006/relationships/notesMaster" Target="/ppt/notesMasters/notesMaster1.xml" Id="Rb2cce65fefb746e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a380f6e569b41dc" /><Relationship Type="http://schemas.openxmlformats.org/officeDocument/2006/relationships/notesMaster" Target="/ppt/notesMasters/notesMaster1.xml" Id="R2fed0e51aca440e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637b7dbbf3a4017" /><Relationship Type="http://schemas.openxmlformats.org/officeDocument/2006/relationships/notesMaster" Target="/ppt/notesMasters/notesMaster1.xml" Id="Rcecaf36d5be24fd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fc78c47ed064b7d" /><Relationship Type="http://schemas.openxmlformats.org/officeDocument/2006/relationships/notesMaster" Target="/ppt/notesMasters/notesMaster1.xml" Id="R02563931ecb6468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bd538f3c0a84e61" /><Relationship Type="http://schemas.openxmlformats.org/officeDocument/2006/relationships/notesMaster" Target="/ppt/notesMasters/notesMaster1.xml" Id="Rb3067b285f2343a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cd0b2cee2454bf9" /><Relationship Type="http://schemas.openxmlformats.org/officeDocument/2006/relationships/notesMaster" Target="/ppt/notesMasters/notesMaster1.xml" Id="Re731c8636302484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10d065e483a45e9" /><Relationship Type="http://schemas.openxmlformats.org/officeDocument/2006/relationships/notesMaster" Target="/ppt/notesMasters/notesMaster1.xml" Id="Rf6305a3aea82446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9c3b3ab3c7145db" /><Relationship Type="http://schemas.openxmlformats.org/officeDocument/2006/relationships/notesMaster" Target="/ppt/notesMasters/notesMaster1.xml" Id="R1758ce732dab494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dbd34bfecf449b2" /><Relationship Type="http://schemas.openxmlformats.org/officeDocument/2006/relationships/notesMaster" Target="/ppt/notesMasters/notesMaster1.xml" Id="R7ced034ff35c47a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97ca1038ead4272" /><Relationship Type="http://schemas.openxmlformats.org/officeDocument/2006/relationships/notesMaster" Target="/ppt/notesMasters/notesMaster1.xml" Id="Raa6c9b13e38543a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2c1def3350b4320" /><Relationship Type="http://schemas.openxmlformats.org/officeDocument/2006/relationships/notesMaster" Target="/ppt/notesMasters/notesMaster1.xml" Id="R93b3d1f98b634f9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5a4f9ae29904024" /><Relationship Type="http://schemas.openxmlformats.org/officeDocument/2006/relationships/notesMaster" Target="/ppt/notesMasters/notesMaster1.xml" Id="Rea1393cede554da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110eb1ef8f442b3" /><Relationship Type="http://schemas.openxmlformats.org/officeDocument/2006/relationships/notesMaster" Target="/ppt/notesMasters/notesMaster1.xml" Id="Re778a13e0dbf4d67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27e0e00f3104eaf" /><Relationship Type="http://schemas.openxmlformats.org/officeDocument/2006/relationships/notesMaster" Target="/ppt/notesMasters/notesMaster1.xml" Id="Rc7c78cb3f92940e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aa66448f351407b" /><Relationship Type="http://schemas.openxmlformats.org/officeDocument/2006/relationships/notesMaster" Target="/ppt/notesMasters/notesMaster1.xml" Id="Rf8b86fae175c4f9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d25c37d470734922" /><Relationship Type="http://schemas.openxmlformats.org/officeDocument/2006/relationships/notesMaster" Target="/ppt/notesMasters/notesMaster1.xml" Id="R4498ae9c92b1454b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b67df876ab644952" /><Relationship Type="http://schemas.openxmlformats.org/officeDocument/2006/relationships/notesMaster" Target="/ppt/notesMasters/notesMaster1.xml" Id="R27391a7bf855479c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2feca74f2db47c0" /><Relationship Type="http://schemas.openxmlformats.org/officeDocument/2006/relationships/notesMaster" Target="/ppt/notesMasters/notesMaster1.xml" Id="R4e7fcd835679466b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22d5116faf14cc6" /><Relationship Type="http://schemas.openxmlformats.org/officeDocument/2006/relationships/notesMaster" Target="/ppt/notesMasters/notesMaster1.xml" Id="Rf058493aa78c4fe7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a595bc6dcf14228" /><Relationship Type="http://schemas.openxmlformats.org/officeDocument/2006/relationships/notesMaster" Target="/ppt/notesMasters/notesMaster1.xml" Id="Rd38861654f2b4b4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e5caecee7eb4743" /><Relationship Type="http://schemas.openxmlformats.org/officeDocument/2006/relationships/notesMaster" Target="/ppt/notesMasters/notesMaster1.xml" Id="R3956ce9f8874471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3e5eafc13cb45f3" /><Relationship Type="http://schemas.openxmlformats.org/officeDocument/2006/relationships/notesMaster" Target="/ppt/notesMasters/notesMaster1.xml" Id="R7b9c8be2766748f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71f93c1eb794187" /><Relationship Type="http://schemas.openxmlformats.org/officeDocument/2006/relationships/notesMaster" Target="/ppt/notesMasters/notesMaster1.xml" Id="R3ec5fda98ec04f7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0b8fb089fd3416f" /><Relationship Type="http://schemas.openxmlformats.org/officeDocument/2006/relationships/notesMaster" Target="/ppt/notesMasters/notesMaster1.xml" Id="Rc464d1e9230c49d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680b3ab14f9457b" /><Relationship Type="http://schemas.openxmlformats.org/officeDocument/2006/relationships/notesMaster" Target="/ppt/notesMasters/notesMaster1.xml" Id="Rfdd382cb738d47e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3845e96df024406" /><Relationship Type="http://schemas.openxmlformats.org/officeDocument/2006/relationships/notesMaster" Target="/ppt/notesMasters/notesMaster1.xml" Id="R230efa7f5e9348c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653125d3ed44101" /><Relationship Type="http://schemas.openxmlformats.org/officeDocument/2006/relationships/notesMaster" Target="/ppt/notesMasters/notesMaster1.xml" Id="R8e2deeb9f7be46b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SpaceX-inspired visual direction requested by the user. No SpaceX logo, affiliation or endorsement. StarBound is an illustrative engineering simulator. Repository: https://github.com/vnmoorthy/starbound ; demo: https://starbound.vnmoorthy.chatgpt.site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Baseline model scenario; not a construction forecast. Data are from simulate(DEFAULT_MISSION), annually sampled endpoint output. Aggressive assumed manufacturing and areal masses produce fast bootstrap growth. The 20 kt precision reserve is exhausted and retired collectors are not automatically replaced.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Default year-30 endpoint scenario. Calculated by engine.ts. The offered link budget excludes the industrial reinvestment share. Earth output includes Gaussian capture, conversion, atmosphere, availability, peak-intensity and grid limits. Relay construction and detailed cooling are excluded.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Default 30-year endpoint, same collection mission and hardware diameters. Optical relay and direct microwave comparison. Ideal Gaussian beams; centering/jitter approximation. This is a propagation screen, not proof that enormous relay optics can be built. https://www.rp-photonics.com/gaussian_beams.html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Calculated alternatives using baseline endpoint 13233006.549429229 W average grid output. 8,766 hours/year; 4 kWh/m³ water; 55 kWh/kg hydrogen; 4,000 kWh/household-year. These are illustrative intensities, not regional forecasts. All four alternatives consume the same full power budget and cannot be added. DOE electrolysis context: https://www.energy.gov/cmei/fuels/hydrogen-production-electrolysis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Conceptual robotic deployment architecture; ESA BepiColombo overview provides an orbiter precedent, not a landing design. https://www.esa.int/Science_Exploration/Space_Science/BepiColombo_overview2 . StarBound landing estimator assumes 4.5 km/s Δv, 450 s Isp and a lander dry mass equal to 20% of payload.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Generated concept artwork. StarBound v1.1 robot, refinery and assembly availability multiply the corresponding production capacities. Throughput is still aggregate and just-in-time; no robot navigation or refinery chemistry is solved.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Calculated by engineering.ts massDriver(0.4,10,1000,20) and the 100 g variant. Patched-conic and constant-acceleration approximation. The separate calculator does not replace the main trajectory launch-energy assumption.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Independent random projected-overlap screen: Wright (2023) §IV.5, equations 47–49. https://arxiv.org/html/2309.06564v2 . f=1-exp(-A/4πr²). Mass uses current default density and ore yield. Not a full radiative-transfer or orbital solution.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Independent engineering bounds for a 1 GW power budget; 350 K radiator, 1,000 kg vehicle at 0.1c, and 2 rpm habitat. Stefan-Boltzmann cooling, relativistic kinetic energy and centripetal acceleration. Every use takes the entire budget separately; hardware, losses and life support are additional. NASA NIAC context: https://www.nasa.gov/general/a-breakthrough-propulsion-architecture-for-interstellar-precursor-missions/ ; habitat context: https://ntrs.nasa.gov/citations/19770014162/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Implementation: scripts/astra-runner.mjs, lib/simulation/experiment.ts. Real authenticated local Codex calls; three sequential structured proposals. No native mid-turn steering is claimed. The model cannot edit physical constants, fixed budgets, or the grader.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Product framing: the present artifact is a coupled engineering education and model-evaluation testbed. It does not establish startup demand, commercial viability, or a physical Dyson swarm design.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Measured records: results/astra.json, results/sol.json, results/search.json, results/comparison.json. One experiment per model with three successive proposals, requested high effort, same initial mission and own prior feedback. Search has 1,008 evaluations and is not equal-budget. No general capability or statistical latency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Astra first-round proposal and engine result, results/astra.json. Compare with its ten-year initial mission, not the 30-year overview. The fixed receiver saturates. The selected policy uses zero orbital reinvestment and zero factory expansion. It remains an idealized fixed-policy model; a stoppable production controller is future work.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StarBound includes mission, robot, manufacturing, collector, Earth-power, civilization, Astra, build and research tabs. Image is an AI-generated engineering concept, not a screenshot or flight-qualified design. Public website supports simulation and recorded experiments; live inference uses the local Codex adapter.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Architecture: docs/ARCHITECTURE.md. Public React site has no inference credentials. Loopback adapter uses a temporary token, fixed origins, bounded requests and a read-only local Codex call. Model proposal is validated before host grading.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Execution plan in docs/ARCHITECTURE.md. Stage 1 is the hackathon release. Follow-on stages require research and domain validation; no construction calendar is promised.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Scientific limitations: docs/PHYSICS.md and docs/MERCURY-TO-EARTH.md. NASA OTPS assessment: https://www.nasa.gov/organizations/otps/space-based-solar-power-report/ . Its specific Earth-orbit concepts do not validate a Mercury swarm.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rehearsal, not a guaranteed judging schedule. Start a live run early if local inference is available; keep the explicitly labeled recorded run available because measured inference takes minutes. Never present replay as live.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All project material is available at https://github.com/vnmoorthy/starbound . Demo: https://starbound.vnmoorthy.chatgpt.site . Built by vnmoorthy with AI assistance. No affiliation with SpaceX, NASA, YC or scientific-source authors. No hackathon outcome is guaranteed.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Wright, Jason T. (2020), Dyson Spheres. https://arxiv.org/abs/2006.16734 . The review discusses shell instability and radiative coupling. StarBound uses separate collectors and does not implement dense-sphere feedback.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Complete conceptual engineering sequence: docs/MERCURY-TO-EARTH.md. The model starts after the seed plant and factory are installed. No physical completion date is predicted.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Sources: https://science.nasa.gov/photojournal/major-element-composition-of-mercury-surface-materials/ ; https://ntrs.nasa.gov/citations/20160002643 . Candidate uses below are engineering proposals, not proven industrial extraction routes. Mercury surface iron is relatively low; the core is not treated as a mine.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Baseline scenario initial conditions: engine.ts DEFAULT_MISSION and ASSUMPTIONS. These are hypothetical starting endowments; delivery, installation, capital cost and initial power-plant/factory maintenance are excluded.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incremental mass balance per 1 tonne manufactured. Local fraction 0.98; imported fraction 0.02; ore yield 0.25; factory expansion share 0.18. Model arithmetic, not a refinery recipe.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Mercury reference: https://ssd.jpl.nasa.gov/planets/phys_par.html and https://ssd.jpl.nasa.gov/astro_par.html . v_escape=sqrt(2GM/R), E_escape=GM/R. The model assumes 50% launcher efficiency and 25 MJ/kg additional transfer energy. No trajectory is solved.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Design thermal screen: T=[flux*(absorptivity-efficiency)/(emissivity*sigma*radiatorRatio)]^(1/4). Baseline and two perturbations are calculated using the same engine. 600 K is an assumed material limit, not a qualified operating temperature. No transient failure temperature is predicted.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1879f83a74bf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efe5cafdc3f45d6" /><Relationship Type="http://schemas.openxmlformats.org/officeDocument/2006/relationships/slideLayout" Target="/ppt/slideLayouts/slideLayout1.xml" Id="R71299000713e4b2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99000713e4b2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1fba84e64575" /><Relationship Type="http://schemas.openxmlformats.org/officeDocument/2006/relationships/notesSlide" Target="/ppt/notesSlides/notesSlide1.xml" Id="R5c5669b9c4b94c5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9a81c29b1479c" /><Relationship Type="http://schemas.openxmlformats.org/officeDocument/2006/relationships/chart" Target="/ppt/slides/charts/chart2.xml" Id="R302741f58e374323" /><Relationship Type="http://schemas.openxmlformats.org/officeDocument/2006/relationships/notesSlide" Target="/ppt/notesSlides/notesSlide10.xml" Id="Rafffa82afd114da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044a392248a4" /><Relationship Type="http://schemas.openxmlformats.org/officeDocument/2006/relationships/notesSlide" Target="/ppt/notesSlides/notesSlide11.xml" Id="Rf1557d5d7fbf458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4e09eeaa9471b" /><Relationship Type="http://schemas.openxmlformats.org/officeDocument/2006/relationships/notesSlide" Target="/ppt/notesSlides/notesSlide12.xml" Id="R2871444763b1441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5b2cbe9b4c2b" /><Relationship Type="http://schemas.openxmlformats.org/officeDocument/2006/relationships/notesSlide" Target="/ppt/notesSlides/notesSlide13.xml" Id="R8ae0701c2deb43b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9b4a36b6d4375" /><Relationship Type="http://schemas.openxmlformats.org/officeDocument/2006/relationships/notesSlide" Target="/ppt/notesSlides/notesSlide14.xml" Id="R71b5b791c834458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b343c05d4eaf" /><Relationship Type="http://schemas.openxmlformats.org/officeDocument/2006/relationships/image" Target="/ppt/media/image.png" Id="R1c8b30bfb8f043e5" /><Relationship Type="http://schemas.openxmlformats.org/officeDocument/2006/relationships/notesSlide" Target="/ppt/notesSlides/notesSlide15.xml" Id="Ra281a7e065ed498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9dcbecdb45ae" /><Relationship Type="http://schemas.openxmlformats.org/officeDocument/2006/relationships/notesSlide" Target="/ppt/notesSlides/notesSlide16.xml" Id="Rd1f47048a7144c8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5f70bc0a4530" /><Relationship Type="http://schemas.openxmlformats.org/officeDocument/2006/relationships/notesSlide" Target="/ppt/notesSlides/notesSlide17.xml" Id="R9f853b0d93e94fb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f40fae9504ca9" /><Relationship Type="http://schemas.openxmlformats.org/officeDocument/2006/relationships/notesSlide" Target="/ppt/notesSlides/notesSlide18.xml" Id="Rc33ef8df2065444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9d6142a844231" /><Relationship Type="http://schemas.openxmlformats.org/officeDocument/2006/relationships/notesSlide" Target="/ppt/notesSlides/notesSlide19.xml" Id="R3fc8658ec320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b4496ce624420" /><Relationship Type="http://schemas.openxmlformats.org/officeDocument/2006/relationships/notesSlide" Target="/ppt/notesSlides/notesSlide2.xml" Id="R9d1f18247ff9400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aa3170619436d" /><Relationship Type="http://schemas.openxmlformats.org/officeDocument/2006/relationships/notesSlide" Target="/ppt/notesSlides/notesSlide20.xml" Id="R3713db3b67f74e5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ff9aeeac434b" /><Relationship Type="http://schemas.openxmlformats.org/officeDocument/2006/relationships/notesSlide" Target="/ppt/notesSlides/notesSlide21.xml" Id="Re08451db5d6546c9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f906d6ac24ced" /><Relationship Type="http://schemas.openxmlformats.org/officeDocument/2006/relationships/image" Target="/ppt/media/image2.png" Id="R6dbb3cac2ffb4acd" /><Relationship Type="http://schemas.openxmlformats.org/officeDocument/2006/relationships/notesSlide" Target="/ppt/notesSlides/notesSlide22.xml" Id="Rdece3c49abd8469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a2a0418204a02" /><Relationship Type="http://schemas.openxmlformats.org/officeDocument/2006/relationships/notesSlide" Target="/ppt/notesSlides/notesSlide23.xml" Id="R35c85a250a18489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db7446844cf3" /><Relationship Type="http://schemas.openxmlformats.org/officeDocument/2006/relationships/notesSlide" Target="/ppt/notesSlides/notesSlide24.xml" Id="R48fe1c9150c24cd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238f609e4fa4" /><Relationship Type="http://schemas.openxmlformats.org/officeDocument/2006/relationships/notesSlide" Target="/ppt/notesSlides/notesSlide25.xml" Id="R0c31f6aa33a24b05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de89f98574f84" /><Relationship Type="http://schemas.openxmlformats.org/officeDocument/2006/relationships/notesSlide" Target="/ppt/notesSlides/notesSlide26.xml" Id="R6e39a9f67acf47ce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25f69238d4413" /><Relationship Type="http://schemas.openxmlformats.org/officeDocument/2006/relationships/notesSlide" Target="/ppt/notesSlides/notesSlide27.xml" Id="R9d7e47b07025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63d85f6004cfa" /><Relationship Type="http://schemas.openxmlformats.org/officeDocument/2006/relationships/notesSlide" Target="/ppt/notesSlides/notesSlide3.xml" Id="R3e8488b166df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4b80dbd5f44fb" /><Relationship Type="http://schemas.openxmlformats.org/officeDocument/2006/relationships/notesSlide" Target="/ppt/notesSlides/notesSlide4.xml" Id="Rc2de5a861e83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dd859510b45b2" /><Relationship Type="http://schemas.openxmlformats.org/officeDocument/2006/relationships/notesSlide" Target="/ppt/notesSlides/notesSlide5.xml" Id="R2fd2fa8bc24a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d52fb618b4311" /><Relationship Type="http://schemas.openxmlformats.org/officeDocument/2006/relationships/notesSlide" Target="/ppt/notesSlides/notesSlide6.xml" Id="Rc6a388c0309341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10a07cb584e63" /><Relationship Type="http://schemas.openxmlformats.org/officeDocument/2006/relationships/notesSlide" Target="/ppt/notesSlides/notesSlide7.xml" Id="R217635660c8d4aa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0d3444314505" /><Relationship Type="http://schemas.openxmlformats.org/officeDocument/2006/relationships/notesSlide" Target="/ppt/notesSlides/notesSlide8.xml" Id="R1718aa3672fc497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fed4b35404afc" /><Relationship Type="http://schemas.openxmlformats.org/officeDocument/2006/relationships/chart" Target="/ppt/slides/charts/chart1.xml" Id="R0c51835fd7204350" /><Relationship Type="http://schemas.openxmlformats.org/officeDocument/2006/relationships/notesSlide" Target="/ppt/notesSlides/notesSlide9.xml" Id="R14dfd336d3ab476a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_rels/chart2.xml.rels><Relationships xmlns="http://schemas.openxmlformats.org/package/2006/relationships"><Relationship Id="rIdChartSnapshot1" Type="http://schemas.openxmlformats.org/officeDocument/2006/relationships/package" Target="../../embeddings/chart-data-snapshot-002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Design temperature K</c:v>
          </c:tx>
          <c:spPr>
            <a:solidFill xmlns:a="http://schemas.openxmlformats.org/drawingml/2006/main">
              <a:srgbClr val="96B3C9"/>
            </a:solidFill>
          </c:spPr>
          <c:dPt>
            <c:idx val="1"/>
            <c:invertIfNegative val="0"/>
            <c:spPr>
              <a:solidFill xmlns:a="http://schemas.openxmlformats.org/drawingml/2006/main">
                <a:srgbClr val="B47462"/>
              </a:solidFill>
            </c:spPr>
          </c:dPt>
          <c:cat>
            <c:strRef>
              <c:f>'Chart Data'!$A$2:$A$4</c:f>
              <c:strCache>
                <c:ptCount val="3"/>
                <c:pt idx="0">
                  <c:v>0.4 AU / ratio 2</c:v>
                </c:pt>
                <c:pt idx="1">
                  <c:v>0.3 AU / ratio 0.5</c:v>
                </c:pt>
                <c:pt idx="2">
                  <c:v>0.3 AU / ratio 2</c:v>
                </c:pt>
              </c:strCache>
            </c:strRef>
          </c:cat>
          <c:val>
            <c:numRef>
              <c:f>'Chart Data'!$B$2:$B$4</c:f>
              <c:numCache>
                <c:formatCode>General</c:formatCode>
                <c:ptCount val="3"/>
                <c:pt idx="0">
                  <c:v>480</c:v>
                </c:pt>
                <c:pt idx="1">
                  <c:v>783</c:v>
                </c:pt>
                <c:pt idx="2">
                  <c:v>554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>
                  <a:solidFill>
                    <a:srgbClr val="F3F3F1"/>
                  </a:solidFill>
                  <a:latin typeface="Helvetica Neue"/>
                  <a:ea typeface="Helvetica Neue"/>
                  <a:cs typeface="Helvetica Neue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0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39414A"/>
            </a:solidFill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</a:p>
        </c:txPr>
        <c:crossAx val="48672768"/>
      </c:catAx>
      <c:valAx>
        <c:axId val="48672768"/>
        <c:scaling>
          <c:orientation val="minMax"/>
          <c:min val="0"/>
        </c:scaling>
        <c:delete val="0"/>
        <c:axPos val="l"/>
        <c:majorGridlines>
          <c:spPr>
            <a:ln xmlns:a="http://schemas.openxmlformats.org/drawingml/2006/main" w="4763">
              <a:solidFill>
                <a:srgbClr val="39414A"/>
              </a:solidFill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275">
                    <a:solidFill>
                      <a:srgbClr val="9A9FA5"/>
                    </a:solidFill>
                    <a:latin typeface="Helvetica Neue"/>
                    <a:ea typeface="Helvetica Neue"/>
                    <a:cs typeface="Helvetica Neue"/>
                  </a:rPr>
                  <a:t>Temperature / K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75">
                  <a:solidFill>
                    <a:srgbClr val="9A9FA5"/>
                  </a:solidFill>
                  <a:latin typeface="Helvetica Neue"/>
                  <a:ea typeface="Helvetica Neue"/>
                  <a:cs typeface="Helvetica Neue"/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0">
            <a:noFill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50608"/>
        </a:solidFill>
        <a:ln xmlns:a="http://schemas.openxmlformats.org/drawingml/2006/main" w="0">
          <a:noFill/>
        </a:ln>
      </c:spPr>
    </c:plotArea>
    <c:plotVisOnly val="1"/>
  </c:chart>
  <c:spPr>
    <a:solidFill xmlns:a="http://schemas.openxmlformats.org/drawingml/2006/main">
      <a:srgbClr val="050608"/>
    </a:solidFill>
    <a:ln xmlns:a="http://schemas.openxmlformats.org/drawingml/2006/main" w="0">
      <a:noFill/>
    </a:ln>
  </c:spPr>
  <c:externalData r:id="rIdChartSnapshot1">
    <c:autoUpdate val="0"/>
  </c:externalData>
</c:chartSpace>
</file>

<file path=ppt/slides/charts/chart2.xml><?xml version="1.0" encoding="utf-8"?>
<c:chartSpace xmlns:c="http://schemas.openxmlformats.org/drawingml/2006/chart" xmlns:r="http://schemas.openxmlformats.org/officeDocument/2006/relationships">
  <c:lang val="en-US"/>
  <c:chart>
    <c:plotArea>
      <c:lineChart>
        <c:grouping val="standard"/>
        <c:varyColors val="0"/>
        <c:ser>
          <c:idx val="0"/>
          <c:order val="0"/>
          <c:tx>
            <c:v>Orbital electrical power</c:v>
          </c:tx>
          <c:spPr>
            <a:ln xmlns:a="http://schemas.openxmlformats.org/drawingml/2006/main" w="28575">
              <a:solidFill>
                <a:srgbClr val="C5A16E"/>
              </a:solidFill>
            </a:ln>
          </c:spPr>
          <c:marker>
            <c:symbol val="none"/>
          </c:marker>
          <c:cat>
            <c:numRef>
              <c:f>'Chart Data'!$A$2:$A$32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</c:numCache>
            </c:numRef>
          </c:cat>
          <c:val>
            <c:numRef>
              <c:f>'Chart Data'!$B$2:$B$32</c:f>
              <c:numCache>
                <c:formatCode>General</c:formatCode>
                <c:ptCount val="31"/>
                <c:pt idx="0">
                  <c:v>0</c:v>
                </c:pt>
                <c:pt idx="1">
                  <c:v>4.64712</c:v>
                </c:pt>
                <c:pt idx="2">
                  <c:v>13.662356</c:v>
                </c:pt>
                <c:pt idx="3">
                  <c:v>30.681641</c:v>
                </c:pt>
                <c:pt idx="4">
                  <c:v>62.899124</c:v>
                </c:pt>
                <c:pt idx="5">
                  <c:v>123.973377</c:v>
                </c:pt>
                <c:pt idx="6">
                  <c:v>239.836144</c:v>
                </c:pt>
                <c:pt idx="7">
                  <c:v>459.720669</c:v>
                </c:pt>
                <c:pt idx="8">
                  <c:v>475.201772</c:v>
                </c:pt>
                <c:pt idx="9">
                  <c:v>465.697736</c:v>
                </c:pt>
                <c:pt idx="10">
                  <c:v>456.383781</c:v>
                </c:pt>
                <c:pt idx="11">
                  <c:v>447.256106</c:v>
                </c:pt>
                <c:pt idx="12">
                  <c:v>438.310984</c:v>
                </c:pt>
                <c:pt idx="13">
                  <c:v>429.544764</c:v>
                </c:pt>
                <c:pt idx="14">
                  <c:v>420.953869</c:v>
                </c:pt>
                <c:pt idx="15">
                  <c:v>412.534791</c:v>
                </c:pt>
                <c:pt idx="16">
                  <c:v>404.284096</c:v>
                </c:pt>
                <c:pt idx="17">
                  <c:v>396.198414</c:v>
                </c:pt>
                <c:pt idx="18">
                  <c:v>388.274445</c:v>
                </c:pt>
                <c:pt idx="19">
                  <c:v>380.508956</c:v>
                </c:pt>
                <c:pt idx="20">
                  <c:v>372.898777</c:v>
                </c:pt>
                <c:pt idx="21">
                  <c:v>365.440802</c:v>
                </c:pt>
                <c:pt idx="22">
                  <c:v>358.131986</c:v>
                </c:pt>
                <c:pt idx="23">
                  <c:v>350.969346</c:v>
                </c:pt>
                <c:pt idx="24">
                  <c:v>343.949959</c:v>
                </c:pt>
                <c:pt idx="25">
                  <c:v>337.07096</c:v>
                </c:pt>
                <c:pt idx="26">
                  <c:v>330.329541</c:v>
                </c:pt>
                <c:pt idx="27">
                  <c:v>323.72295</c:v>
                </c:pt>
                <c:pt idx="28">
                  <c:v>317.248491</c:v>
                </c:pt>
                <c:pt idx="29">
                  <c:v>310.903521</c:v>
                </c:pt>
                <c:pt idx="30">
                  <c:v>304.685451</c:v>
                </c:pt>
              </c:numCache>
            </c:numRef>
          </c:val>
          <c:smooth val="0"/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500">
                  <a:solidFill>
                    <a:srgbClr val="F3F3F1"/>
                  </a:solidFill>
                  <a:latin typeface="Helvetica Neue"/>
                  <a:ea typeface="Helvetica Neue"/>
                  <a:cs typeface="Helvetica Neue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39414A"/>
            </a:solidFill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</a:p>
        </c:txPr>
        <c:crossAx val="48672768"/>
      </c:catAx>
      <c:valAx>
        <c:axId val="48672768"/>
        <c:scaling>
          <c:orientation val="minMax"/>
          <c:min val="0"/>
        </c:scaling>
        <c:delete val="0"/>
        <c:axPos val="l"/>
        <c:majorGridlines>
          <c:spPr>
            <a:ln xmlns:a="http://schemas.openxmlformats.org/drawingml/2006/main" w="4763">
              <a:solidFill>
                <a:srgbClr val="39414A"/>
              </a:solidFill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275">
                    <a:solidFill>
                      <a:srgbClr val="9A9FA5"/>
                    </a:solidFill>
                    <a:latin typeface="Helvetica Neue"/>
                    <a:ea typeface="Helvetica Neue"/>
                    <a:cs typeface="Helvetica Neue"/>
                  </a:rPr>
                  <a:t>Orbital output / GW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275">
                  <a:solidFill>
                    <a:srgbClr val="9A9FA5"/>
                  </a:solidFill>
                  <a:latin typeface="Helvetica Neue"/>
                  <a:ea typeface="Helvetica Neue"/>
                  <a:cs typeface="Helvetica Neue"/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0">
            <a:noFill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50608"/>
        </a:solidFill>
        <a:ln xmlns:a="http://schemas.openxmlformats.org/drawingml/2006/main" w="0">
          <a:noFill/>
        </a:ln>
      </c:spPr>
    </c:plotArea>
    <c:plotVisOnly val="1"/>
  </c:chart>
  <c:spPr>
    <a:solidFill xmlns:a="http://schemas.openxmlformats.org/drawingml/2006/main">
      <a:srgbClr val="050608"/>
    </a:solidFill>
    <a:ln xmlns:a="http://schemas.openxmlformats.org/drawingml/2006/main" w="0">
      <a:noFill/>
    </a:ln>
  </c:spPr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16B0DAF7-3429-451E-8DA1-F0ED9EC63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C85C5D-889B-4E85-9876-634C9500F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66750"/>
            <a:ext cx="6096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78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78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StarBound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5CBEBE-35D7-46D5-BB44-C2BCF1F4A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133600"/>
            <a:ext cx="1104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5A16E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42A0FB-ADE4-4AEC-9D28-FD8EB86F6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67000"/>
            <a:ext cx="6667500" cy="2457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BUILD A</a:t>
            </a:r>
          </a:p>
          <a:p xmlns:a="http://schemas.openxmlformats.org/drawingml/2006/main">
            <a:pPr algn="l">
              <a:defRPr sz="4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STAR-POWERED</a:t>
            </a:r>
          </a:p>
          <a:p xmlns:a="http://schemas.openxmlformats.org/drawingml/2006/main">
            <a:pPr algn="l">
              <a:defRPr sz="4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FUTURE.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C974FB-5B09-400E-815C-66496EC6D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312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C8A7BD-C1F2-44D3-8294-05DA996B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34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9CBBD7-764D-4D95-AC05-08455973C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56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9E100C-00B6-48C3-9146-9D00A3CFC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8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DCE0EF-1739-4413-8657-FACC40D23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B87E1F-9B02-45CE-A96B-06A6352CB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78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BCAE4A-3B81-4CEE-8F41-700DC4ED4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56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53861A-086F-40B8-A39E-2D6D44327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34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E13D0E-91FD-4FD5-9092-DC1729DA1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3120000">
            <a:off x="7467600" y="2829116"/>
            <a:ext cx="3924300" cy="1295019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BCA1B5-733C-4955-8826-2FFF29BA9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267075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E8ECCB-6801-4257-B051-4B535F1E3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91900" y="347662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6F30B6-C0F1-4E42-A0BA-D82B23C49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2922" y="395377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BFB9FD-DDC7-48C3-9A99-87B7E2AFF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91" y="2772956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8E37D0E-0FA2-4E0D-8741-691F3F6CA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3599" y="403720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F4B20F1-7CD6-4049-B199-AA210298F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7594" y="335358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CF3009-EC48-4DB6-9E38-22CA3313B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5323" y="309749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A46A71A-DDC7-47A0-9111-1AF0B97EA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0370" y="415878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28DA707-897A-4822-BE68-C8793C757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5378" y="284975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D598BF-C07B-4677-8190-06F7F17AB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2841" y="371893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F987A8-6731-46D3-9E1D-5565C4197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6047" y="374614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13117D-2CEF-4D94-9B9D-171D759D2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1395" y="283683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0A46C5F-B9EC-4C66-BBFB-4B6094B58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6995" y="415062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2BC938-0705-45B5-9E5B-7A3040A94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2073" y="312244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BFB1E3E-715B-47D9-B6FD-DBE4A103E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46133" y="332495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AF6EA1-6166-4DB2-BD9A-1D802DA63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1265" y="405448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BD7D668-E6F3-4225-AEF1-FA71C3BC9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586" y="277610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708354B-D04F-4D4C-B8D2-AB08E169B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30111" y="393184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26F874A-8536-4DE4-AD6B-F3815487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9276" y="350581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E7436A7-5F7C-45FF-AAB2-03993F4C9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574" y="297836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FC975E3-C7B8-4E4F-97A5-DB4B25443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9124" y="418224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7C23179-2F50-4DE9-9915-486A4493B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576" y="293428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0EBBFB8-32C2-4B52-AB1A-AA1A3133E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74378" y="357081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8FE2FE0-8F70-4A93-94BC-FA6D6BC08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9108" y="388006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F17F0F6-53F8-494E-87B5-F2AA0C831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0395" y="278747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7539145-1E47-4E65-8699-D4C7AE74F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5303" y="4089506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8A57B87-B54C-48E4-978B-2F68F78C1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0420" y="326193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791C43D-BFC0-4835-9EE6-8D3B33F8F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10967" y="318035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FAE7580-2D54-48CB-9932-776B403E2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72251" y="412823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EE3E67E-5EA2-43A5-9F28-895817B01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5644" y="281194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DB1FA82-6EDE-454C-9B62-98128BEBB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66631" y="380524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D80A40D-E4AB-46FD-85EC-B6A8A5E3B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2413" y="365667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6C04F99-8646-47C3-8961-B72F37343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0943" y="288247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899F768-9B0D-4525-BEFB-866F32B04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2106" y="417279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092E7D3-027C-4EDF-80A1-07B8C452B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78420" y="304411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B75A5CF-F756-40BB-AC3A-87CC33DD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85199" y="341829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7DCB4CE-B86F-4CD7-9612-A918B6FE7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7306" y="399515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AD54D8E-94C0-4860-B92E-7ACE5BB5E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306" y="277025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5AEF9DC-6F59-485E-B4AE-A04DFA3FE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48102" y="399980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CA74A1D-1E45-4B90-804A-3BA6CBC04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5972" y="341144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ABE38BF-575D-4C9E-9DC9-B46CDDF15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2708" y="304957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5A06465-1305-4462-B069-D0AADBC4E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8575" y="417159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06931A2-2C28-4FE0-87A5-B15B6527A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4682" y="287877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441EF9C-C257-40CA-B9D6-23E570CF6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22125" y="366332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18B5BA21-BF00-435C-9A0C-6606BC50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4061" y="379914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3377DB96-FB03-4A1B-8F7C-5E5210334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1808" y="281430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DE1933E3-5758-47D0-917D-75E3854C1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69583" y="413086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97495A6F-A21C-4AB6-98FC-0F8F05A71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6633" y="317412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161C08E-EC5A-4D91-9E6C-A00605079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04799" y="326850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9C59B20-E974-4423-8C88-1C8C7B637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7662" y="408605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D4B5FC4-BA8D-4860-9F35-4F1C6C5EA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7770" y="278599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4266DFC-0967-4B10-879C-3BB953792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29400" y="388568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8382C2A-F7E5-4095-8C70-D57E23C2E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2666" y="356399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41506DA-045F-4281-A87A-5070D15A4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1538" y="293871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8E600EE-FE5A-44EF-A9F6-E75AF1A2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1281" y="418252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3ECE197-32F0-4896-8BE7-B32035FF0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2473" y="297350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B75B43A-7729-47C2-B591-F661CE8B4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89341" y="3512686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0C12E581-2876-4E01-A569-2A853EFC5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7144" y="392656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ABA83EF3-0E82-4917-83EA-27C2E00D4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0855" y="2777026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100978E-E7ED-4A43-B659-6BAF3943C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42547" y="405841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739B875-3362-4DAD-B38F-6331DE8B8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17561" y="331823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BF09ABCB-F91E-49A3-A965-B0C1F32F2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34050"/>
            <a:ext cx="762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MERCURY → SWARM → EARTH</a:t>
            </a:r>
          </a:p>
        </p:txBody>
      </p:sp>
    </p:spTree>
    <p:extLst>
      <p:ext uri="{BB962C8B-B14F-4D97-AF65-F5344CB8AC3E}">
        <p14:creationId xmlns:p14="http://schemas.microsoft.com/office/powerpoint/2010/main" val="157554672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DC2FE5-0FD6-46CA-AF0D-D909C63C8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GROWTH STOPS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WHEN COMPONENTS RUN OUT.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FB2BC5-12A5-49CE-966B-3A0427B9E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10</a:t>
            </a:r>
          </a:p>
        </p:txBody>
      </p:sp>
      <p:graphicFrame>
        <p:nvGraphicFramePr>
          <p:cNvPr id="7" name="Chart"/>
          <p:cNvGraphicFramePr/>
          <p:nvPr/>
        </p:nvGraphicFramePr>
        <p:xfrm>
          <a:off xmlns:a="http://schemas.openxmlformats.org/drawingml/2006/main" x="609600" y="2209800"/>
          <a:ext xmlns:a="http://schemas.openxmlformats.org/drawingml/2006/main" cx="10972800" cy="33813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02741f58e374323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3CC979-7451-4346-811A-E10EE41F8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81675"/>
            <a:ext cx="1085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More sunlight cannot manufacture missing precision electronics.</a:t>
            </a:r>
          </a:p>
        </p:txBody>
      </p:sp>
    </p:spTree>
    <p:extLst>
      <p:ext uri="{BB962C8B-B14F-4D97-AF65-F5344CB8AC3E}">
        <p14:creationId xmlns:p14="http://schemas.microsoft.com/office/powerpoint/2010/main" val="11401343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921F418-BB95-47BD-97A5-B69FB63DE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COLLECTED POWER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IS NOT DELIVERED POWER.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F44CA2-222C-4722-82AD-EBE999A7D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B62C82-CFBC-4388-965A-F809E6383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514600"/>
            <a:ext cx="2667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SUNLIGHT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C34CCB-4135-4A5D-B186-951FFE31D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00375"/>
            <a:ext cx="26765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1.02 TW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128700-0D48-46BF-80CF-EB460C204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3257550"/>
            <a:ext cx="25717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BD4FEF-070C-4BD1-82A9-E5488EF07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514600"/>
            <a:ext cx="2667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ORBITAL DC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51AAC8-09DB-4814-99E3-C653526FD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000375"/>
            <a:ext cx="26765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304.69 GW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7D7438A-9E94-4D8D-9272-C734D5ADE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1225" y="3257550"/>
            <a:ext cx="25717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CF9286-65B4-4AE3-9E17-92EB322B3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514600"/>
            <a:ext cx="2667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EARTH OFFER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F70094-D861-4BD8-8ECC-A648186FD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000375"/>
            <a:ext cx="26765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106.64 GW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C784ED-58FE-4CEA-8FFF-CFAC857B6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48725" y="3257550"/>
            <a:ext cx="25717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6E4C7D-0649-4DB1-9730-BAF7B9F39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514600"/>
            <a:ext cx="2667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EARTH GRID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FBBE6A-0B6A-4BD7-99B9-19C078EA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000375"/>
            <a:ext cx="267652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96B3C9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75" b="1">
                <a:solidFill>
                  <a:srgbClr val="96B3C9"/>
                </a:solidFill>
                <a:latin typeface="Helvetica Neue"/>
                <a:ea typeface="Helvetica Neue"/>
                <a:cs typeface="Helvetica Neue"/>
              </a:rPr>
              <a:t>13.23 MW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202654D-42DF-4F79-B458-674BBA4CC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91025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D7B5C7-A9C5-42B1-B304-343F4D91F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0125"/>
            <a:ext cx="10858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fixed receiving facility saturates.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06CCF0-4893-4902-ACC5-8928737B5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524500"/>
            <a:ext cx="108585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Building more collectors does not automatically expand the grid connection.</a:t>
            </a:r>
          </a:p>
        </p:txBody>
      </p:sp>
    </p:spTree>
    <p:extLst>
      <p:ext uri="{BB962C8B-B14F-4D97-AF65-F5344CB8AC3E}">
        <p14:creationId xmlns:p14="http://schemas.microsoft.com/office/powerpoint/2010/main" val="4698752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010FFB-AD12-4EDD-ACB7-9C79657F0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DISTANCE CHANGES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TRANSMISSION PROBLEM.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2AF13E-5E5E-4019-890A-DD5911FC1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12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09600" y="2400300"/>
          <a:ext xmlns:a="http://schemas.openxmlformats.org/drawingml/2006/main" cx="10972800" cy="2238375"/>
        </p:xfrm>
        <a:graphic xmlns:a="http://schemas.openxmlformats.org/drawingml/2006/main">
          <a:graphicData uri="http://schemas.openxmlformats.org/drawingml/2006/table">
            <a:tbl>
              <a:tblPr firstRow="1" bandRow="0"/>
              <a:tblGrid>
                <a:gridCol w="4095750"/>
                <a:gridCol w="3781425"/>
                <a:gridCol w="3095625"/>
              </a:tblGrid>
              <a:tr h="746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ARCHITECTURE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FIRST-LEG BEAM RADIUS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GRID OUTPUT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</a:tr>
              <a:tr h="746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Direct microwave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61.5 million m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127 W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746125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Optical + near-Earth relay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1.47 km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13.23 MW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1F50F3-F08F-4C7A-88C9-795C6586C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43500"/>
            <a:ext cx="10953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The optical relay is a major unproven infrastructure assumption.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8928E6-21EE-4DA6-A92D-912FF19AB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05500"/>
            <a:ext cx="952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Shared intensity cap and numerical engine. Architecture-specific conversion stages.</a:t>
            </a:r>
          </a:p>
        </p:txBody>
      </p:sp>
    </p:spTree>
    <p:extLst>
      <p:ext uri="{BB962C8B-B14F-4D97-AF65-F5344CB8AC3E}">
        <p14:creationId xmlns:p14="http://schemas.microsoft.com/office/powerpoint/2010/main" val="213732691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2DEB4F-4F4E-43D3-96D3-F2DEA3A9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WHAT COULD USE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ELECTRICITY?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C2C328-9349-409F-8C7E-44C0FF20D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951FDCA-39B9-498F-BB4B-74258A617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38375"/>
            <a:ext cx="476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29M m³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36AF5A-C934-40C8-BAEC-69ED73500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956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desalinated water per year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912B98-D449-478C-AEE6-5DD8BA7CE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238375"/>
            <a:ext cx="476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2,109 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5174CE-B08A-44B6-AABC-5BCD61257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0956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hydrogen per year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3581BD-F67C-4708-AFB3-0AABFE623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52900"/>
            <a:ext cx="476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29,000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308C57-B2F4-44F0-8274-1BE3B2079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101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household energy equivalents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B7C547-1152-4446-9DF1-DD0B67E38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152900"/>
            <a:ext cx="48101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96B3C9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96B3C9"/>
                </a:solidFill>
                <a:latin typeface="Helvetica Neue"/>
                <a:ea typeface="Helvetica Neue"/>
                <a:cs typeface="Helvetica Neue"/>
              </a:rPr>
              <a:t>13.23 MW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F1DA6E-B41C-4662-9EC2-C5976ECDA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010150"/>
            <a:ext cx="481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continuous computing facility load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EA3203-690A-4A86-A98A-9695B965A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62650"/>
            <a:ext cx="952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Choose one full-budget equivalent. Plant capital, materials, storage and distribution still matter.</a:t>
            </a:r>
          </a:p>
        </p:txBody>
      </p:sp>
    </p:spTree>
    <p:extLst>
      <p:ext uri="{BB962C8B-B14F-4D97-AF65-F5344CB8AC3E}">
        <p14:creationId xmlns:p14="http://schemas.microsoft.com/office/powerpoint/2010/main" val="177193781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A1A326-AD46-431A-B089-1313CD24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DELIVER THE ROBOTS.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COMMISSION THE SEED.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2AB48D-E390-4881-9A16-7A0648708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A2023D-7E22-48E0-92A3-93CD4628A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431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836A50-AD0D-4A7C-B706-634592479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647950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SURVEY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35252D-EBFF-40BD-B6EC-0E87B7D7A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86125"/>
            <a:ext cx="23812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Map terrain and test feedstock.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9F08A8-3774-4F55-83F8-3FD5603D6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1431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A70DA7-45E4-4351-8817-609940E11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47950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DELIVER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8209F3-6642-4E81-9D00-C6F9637BF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3286125"/>
            <a:ext cx="23812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Launch cargo; design transit and capture.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E5F1DE-38AD-4C47-8F97-4468FAF0C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1431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158150-A93F-475C-879B-ADD83A1B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2647950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LAND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65740E-FB0E-4C84-90FB-CDA2D964C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7925" y="3286125"/>
            <a:ext cx="23812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Powered descent and robotic unloading.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B62D06F-28DD-49F2-93FB-560718357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143125"/>
            <a:ext cx="2381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7EACEA-2D28-4C74-AEA9-03DB8A6C4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2647950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COMMISSION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0DAF93-05D2-4951-B353-980D808C3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77325" y="3286125"/>
            <a:ext cx="2381250" cy="1085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Power, thermal control and process tests.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1A20A2-0A8D-460F-8FAB-0EB9F2E14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95825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960DD3-6A91-4F8E-8218-37049A940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48250"/>
            <a:ext cx="10763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2,000 t payload → 6,654 t before descent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96231B-92CD-477C-B479-0C3A89CA2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15025"/>
            <a:ext cx="1095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Independent landing-mass exercise. Earth launch, transit and Mercury capture are additional.</a:t>
            </a:r>
          </a:p>
        </p:txBody>
      </p:sp>
    </p:spTree>
    <p:extLst>
      <p:ext uri="{BB962C8B-B14F-4D97-AF65-F5344CB8AC3E}">
        <p14:creationId xmlns:p14="http://schemas.microsoft.com/office/powerpoint/2010/main" val="30973773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814B9F-7EA0-4239-B2E9-128D12720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FACTORY IS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 CONTROLLED PROCESS.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49CA41-D6C8-458C-90F6-B20AB6FA2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15</a:t>
            </a:r>
          </a:p>
        </p:txBody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8b30bfb8f043e5"/>
          <a:stretch xmlns:a="http://schemas.openxmlformats.org/drawingml/2006/main"/>
        </p:blipFill>
        <p:spPr>
          <a:xfrm xmlns:a="http://schemas.openxmlformats.org/drawingml/2006/main">
            <a:off x="1190590" y="2295525"/>
            <a:ext cx="5838896" cy="3286125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47371B-1B87-4802-BFA3-CFB3C156C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2438400"/>
            <a:ext cx="3143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Excavation</a:t>
            </a:r>
          </a:p>
          <a:p xmlns:a="http://schemas.openxmlformats.org/drawingml/2006/main">
            <a:pPr algn="l">
              <a:def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Refining</a:t>
            </a:r>
          </a:p>
          <a:p xmlns:a="http://schemas.openxmlformats.org/drawingml/2006/main">
            <a:pPr algn="l">
              <a:def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Fabrication</a:t>
            </a:r>
          </a:p>
          <a:p xmlns:a="http://schemas.openxmlformats.org/drawingml/2006/main">
            <a:pPr algn="l">
              <a:def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6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Inspection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29C822-96C2-47A6-9570-A4BD3DD45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5086350"/>
            <a:ext cx="3143250" cy="771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An offline stage stops</a:t>
            </a:r>
          </a:p>
          <a:p xmlns:a="http://schemas.openxmlformats.org/drawingml/2006/main">
            <a:pPr algn="l">
              <a:defRPr sz="18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new production.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5236E9-217A-439B-AC1D-AB94AAC77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81700"/>
            <a:ext cx="1095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AI-GENERATED CONCEPT · MACHINE-LEVEL CONTROL REMAINS FUTURE WORK</a:t>
            </a:r>
          </a:p>
        </p:txBody>
      </p:sp>
    </p:spTree>
    <p:extLst>
      <p:ext uri="{BB962C8B-B14F-4D97-AF65-F5344CB8AC3E}">
        <p14:creationId xmlns:p14="http://schemas.microsoft.com/office/powerpoint/2010/main" val="170363321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CB855A-5A7D-4B57-B1CD-179FF8524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 SHORTER RAIL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MEANS HIGHER LOADS.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EEBD66-7519-49D7-B987-A8D9127FD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C3C030-722B-484A-A2F7-FE24E51FF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362200"/>
            <a:ext cx="476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92.9 km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FC0931-016A-48BD-BB64-33D832A18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194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minimum track at 10 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ED5016-A94E-4548-ABA2-572E7E174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362200"/>
            <a:ext cx="476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9.3 km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76818A-AFAF-442F-BAB0-FD111D698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2194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minimum track at 100 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D15207-973D-4408-9F74-00F76074C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48150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3F62F4-1D50-4434-B8A4-DC28D13FE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00575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1,000 kg payload · 20 MW average charging power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A008081-809F-42AC-ACBA-D94D8947E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353050"/>
            <a:ext cx="1085850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911 s ideal recharge · 419 MW peak mechanical power at 10 g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7DDD92-84AF-4032-8A90-0F5F46238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029325"/>
            <a:ext cx="1095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Arrival correction remains 0.39 km/s. Payload packaging and orbital insertion still require design.</a:t>
            </a:r>
          </a:p>
        </p:txBody>
      </p:sp>
    </p:spTree>
    <p:extLst>
      <p:ext uri="{BB962C8B-B14F-4D97-AF65-F5344CB8AC3E}">
        <p14:creationId xmlns:p14="http://schemas.microsoft.com/office/powerpoint/2010/main" val="69193094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66FFF8-B916-4E9F-ADCA-CB7B3982E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NEAR-TOTAL CAPTURE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CHANGES THE PROBLEM.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8C09B9-9E33-457A-B8A2-78468A20F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8E3262-E109-426D-9120-6B2F52433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528637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90%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072D52-8F75-4A21-B40F-147DE2B61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14700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intercepted sunlight in this scaling case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C6F5B1-B824-4784-8FBC-6AE6ECBD2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457450"/>
            <a:ext cx="48101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5.17 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1CB999-CD77-4577-9255-D3A2F19F2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314700"/>
            <a:ext cx="481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Mercury-equivalent ore at assumed yield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D9BF4C-48CA-4FD5-B238-6151C75ED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581525"/>
            <a:ext cx="1085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 uniform swarm leaves Earth 10% of direct sunlight.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B45F48-E86D-421D-A343-914554672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610225"/>
            <a:ext cx="10858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Preserve illumination. Reject heat. Solve dense dynamics.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B14CEC-9FAA-4ADE-9D11-8A1BB6E8B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15050"/>
            <a:ext cx="1095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SEPARATE THOUGHT EXPERIMENT · THE MONTHLY SWARM MODEL STOPS AT 1% COVERAGE</a:t>
            </a:r>
          </a:p>
        </p:txBody>
      </p:sp>
    </p:spTree>
    <p:extLst>
      <p:ext uri="{BB962C8B-B14F-4D97-AF65-F5344CB8AC3E}">
        <p14:creationId xmlns:p14="http://schemas.microsoft.com/office/powerpoint/2010/main" val="26201310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5037E3-7809-4726-ABCC-35F1A9B21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COMPUTE. TRAVEL.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BUILD NEW ENVIRONMENTS.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934379E-2904-4A25-93A5-8E87C5936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0BE3FA-5C71-4743-BC64-2286E6243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324100"/>
            <a:ext cx="333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DATA CENTERS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02F831-C6C6-4E9D-A7A6-493622920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09900"/>
            <a:ext cx="3381375" cy="885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38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1.31 km²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2B89AD-896B-4E7E-A705-C48EA73AD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05275"/>
            <a:ext cx="33242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ideal radiator surface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for 1 GW at 350 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3256B2-4EB9-4D3D-818A-875299E75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2324100"/>
            <a:ext cx="333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INTERSTELLAR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4EC985-1C96-4E8B-B9C2-AF76D11B3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3009900"/>
            <a:ext cx="3381375" cy="885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8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14.3 years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093533-B67A-4715-A43A-138E974D4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2475" y="4105275"/>
            <a:ext cx="33242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energy supply at 1 GW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for 1 tonne to 0.1c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16CDE7-D9CC-4310-A9C5-59509F317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2324100"/>
            <a:ext cx="333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HABITATS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25412C-E3CF-480D-9D08-255135F34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3009900"/>
            <a:ext cx="3381375" cy="885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8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224 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5063BB-3281-45FF-B4E7-85EC0DC2B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5825" y="4105275"/>
            <a:ext cx="33242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radius for 1 g at the rim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with 2 rpm rotation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4FF062-C337-41C1-A01F-2ABBA5D80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534025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C7ADE8-6B80-4F61-A705-D2F1199E5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810250"/>
            <a:ext cx="108585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Energy enables a design. It does not finish one.</a:t>
            </a:r>
          </a:p>
        </p:txBody>
      </p:sp>
    </p:spTree>
    <p:extLst>
      <p:ext uri="{BB962C8B-B14F-4D97-AF65-F5344CB8AC3E}">
        <p14:creationId xmlns:p14="http://schemas.microsoft.com/office/powerpoint/2010/main" val="40613644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3CD536-EA05-47C8-8413-486D6BE21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ASTRA PROPOSES.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ENGINE DECIDES.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E503F8-CB25-4274-85FE-2D6746A36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19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3273F7-B5DF-4D33-A633-223EABCEF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276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32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BFD3F8-EEF1-4985-A3EE-AFAF7EC63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33750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756556-4076-4BEC-BE9F-F7F9B852A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7052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PROPOSE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C33EA2-9CFE-42EC-9ED0-0067F91D3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476750"/>
            <a:ext cx="2809875" cy="847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 bounded policy in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validated JSON.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A5E2F1-C8B5-4DFB-97FD-41E9137A9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000375"/>
            <a:ext cx="52387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F7F426-730A-455E-8188-06921B59E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57450"/>
            <a:ext cx="276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32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6B0999-6DDB-452A-83E0-9FD160795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333750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C480A6-C689-4F98-9F91-4570E1B1A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052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EVALUATE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F971484-723A-48C5-9434-1E6268E8C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476750"/>
            <a:ext cx="2809875" cy="847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Independent physics,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accounting and score.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D3BC02-47D8-4E18-AD67-DB2A6138F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000375"/>
            <a:ext cx="52387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9591D9-698D-44A1-ACE6-12632A6C6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457450"/>
            <a:ext cx="276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2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32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8F64F0-8BBE-4ABA-B767-80C46FCE6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333750"/>
            <a:ext cx="271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FC69E5-8269-4B5C-85AD-02FD5202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705225"/>
            <a:ext cx="2857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REVISE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03BD05-F294-4342-A31E-B06C8B28C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4476750"/>
            <a:ext cx="2809875" cy="847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Measured feedback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for the next attempt.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D62AA0-E56B-4475-8AB3-3485202E6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867400"/>
            <a:ext cx="952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Fixed challenge: ≥10 MW at month 120, after availability, with minimum cumulative Mercury mining.</a:t>
            </a:r>
          </a:p>
        </p:txBody>
      </p:sp>
    </p:spTree>
    <p:extLst>
      <p:ext uri="{BB962C8B-B14F-4D97-AF65-F5344CB8AC3E}">
        <p14:creationId xmlns:p14="http://schemas.microsoft.com/office/powerpoint/2010/main" val="18902140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682317-57AD-40F7-876D-75F36C2D7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AN AMBITIOUS PLAN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SHOULD SURVIVE A TEST.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B16E54-D40E-4BC7-9DD8-6485F8381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88785B-BA93-4EFB-854D-5511A3AE2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324100"/>
            <a:ext cx="6191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Astra proposes.</a:t>
            </a:r>
          </a:p>
          <a:p xmlns:a="http://schemas.openxmlformats.org/drawingml/2006/main">
            <a:pPr algn="l">
              <a:defRPr sz="33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Physics keeps the score.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032B329-E73C-4C28-A154-1EED7C25E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76700"/>
            <a:ext cx="590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Change the mission. Track every kilogram and joule.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Find the constraint that breaks the plan.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E055DF2-BF4D-47F2-912E-89FA30E77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390775"/>
            <a:ext cx="3714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1085FE-5098-440F-8DCA-D735FEA22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667000"/>
            <a:ext cx="3524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D0E000-5820-4AF5-9F2F-05A20105C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524250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shared numerical engine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6224DD-8715-4892-B0B6-F696AFD5D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24350"/>
            <a:ext cx="3524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A46BFE-85F5-4400-B3F1-58CE9D468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181600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Astra proposals, measured independently</a:t>
            </a:r>
          </a:p>
        </p:txBody>
      </p:sp>
    </p:spTree>
    <p:extLst>
      <p:ext uri="{BB962C8B-B14F-4D97-AF65-F5344CB8AC3E}">
        <p14:creationId xmlns:p14="http://schemas.microsoft.com/office/powerpoint/2010/main" val="32592912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998F29-92C4-4B97-A26F-0D00D1E2A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PUBLISH THE COMPARISON.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EVEN WHEN IT IS A TIE.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3ED9C8-56CB-40D7-8153-7E5AEDBBE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20</a:t>
            </a:r>
          </a:p>
        </p:txBody>
      </p:sp>
      <p:graphicFrame>
        <p:nvGraphicFramePr>
          <p:cNvPr id="8" name=""/>
          <p:cNvGraphicFramePr/>
          <p:nvPr/>
        </p:nvGraphicFramePr>
        <p:xfrm>
          <a:off xmlns:a="http://schemas.openxmlformats.org/drawingml/2006/main" x="609600" y="2266950"/>
          <a:ext xmlns:a="http://schemas.openxmlformats.org/drawingml/2006/main" cx="10972800" cy="2638425"/>
        </p:xfrm>
        <a:graphic xmlns:a="http://schemas.openxmlformats.org/drawingml/2006/main">
          <a:graphicData uri="http://schemas.openxmlformats.org/drawingml/2006/table">
            <a:tbl>
              <a:tblPr firstRow="1" bandRow="0"/>
              <a:tblGrid>
                <a:gridCol w="3810000"/>
                <a:gridCol w="2047875"/>
                <a:gridCol w="2733675"/>
                <a:gridCol w="2381250"/>
              </a:tblGrid>
              <a:tr h="659606"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METHOD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EVALUATIONS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BEST ORE MINED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GRID POWER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</a:tr>
              <a:tr h="659606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GPT-6 Astra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3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0.128494 Mt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13.233 MW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659606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GPT-5.6 Sol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3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0.128494 Mt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13.233 MW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659606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Coarse grid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1,008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0.128494 Mt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13.233 MW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633753-2C65-41E7-900B-34BE7CC3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57800"/>
            <a:ext cx="1066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This task does not establish an Astra-only capability.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0D51E6-7C74-4DDD-981E-82073889F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24550"/>
            <a:ext cx="952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Observed 3-round wall time: Astra 161.9 s / Sol 249.4 s. One run, not a latency benchmark.</a:t>
            </a:r>
          </a:p>
        </p:txBody>
      </p:sp>
    </p:spTree>
    <p:extLst>
      <p:ext uri="{BB962C8B-B14F-4D97-AF65-F5344CB8AC3E}">
        <p14:creationId xmlns:p14="http://schemas.microsoft.com/office/powerpoint/2010/main" val="98858435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6D03C0-83FE-46DF-9421-E136BE4F5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USEFUL ANSWER: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STOP OVERBUILDING.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9E5876-38D9-472A-AEEF-4D336ED81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84B95C-40C4-4A24-A8F6-B7EF23623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543175"/>
            <a:ext cx="528637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0.128 Mt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07BC97-A0B7-43A6-A4AF-44F76C900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00425"/>
            <a:ext cx="5286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Astra policy: ore mined over 10 years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3B294E-DC42-4E74-8315-29BE6486E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543175"/>
            <a:ext cx="4762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3.92 Mt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44F12A-9F3E-4ED9-A40A-D76A7C8D4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400425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initial policy: ore mined over 10 years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E26F6E-04F7-476F-A6A9-D155B841A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86275"/>
            <a:ext cx="10858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Same endpoint Earth power. Less construction.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CE1261A-9549-4952-BFB9-BB3D86A3C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1020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The model contribution is a testable engineering decision.</a:t>
            </a:r>
          </a:p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The comparison shows that Sol can discover it too.</a:t>
            </a:r>
          </a:p>
        </p:txBody>
      </p:sp>
    </p:spTree>
    <p:extLst>
      <p:ext uri="{BB962C8B-B14F-4D97-AF65-F5344CB8AC3E}">
        <p14:creationId xmlns:p14="http://schemas.microsoft.com/office/powerpoint/2010/main" val="156503044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621C6A-2AEB-480B-B6B3-C52E8A92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RUN THE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MISSION.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A23247-7168-4C6C-B258-73E83B8B4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EF50FD-5C4C-4F13-8372-124E98928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76500"/>
            <a:ext cx="37528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Change the orbit.</a:t>
            </a:r>
          </a:p>
          <a:p xmlns:a="http://schemas.openxmlformats.org/drawingml/2006/main">
            <a:pPr algn="l">
              <a:def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Break the thermal design.</a:t>
            </a:r>
          </a:p>
          <a:p xmlns:a="http://schemas.openxmlformats.org/drawingml/2006/main">
            <a:pPr algn="l">
              <a:def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Inspect the power link.</a:t>
            </a:r>
          </a:p>
          <a:p xmlns:a="http://schemas.openxmlformats.org/drawingml/2006/main">
            <a:pPr algn="l">
              <a:def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Apply an Astra proposal.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627910-1A07-4D4D-844C-E82760560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305425"/>
            <a:ext cx="376237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Export every result.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bb3cac2ffb4acd"/>
          <a:stretch xmlns:a="http://schemas.openxmlformats.org/drawingml/2006/main"/>
        </p:blipFill>
        <p:spPr>
          <a:xfrm xmlns:a="http://schemas.openxmlformats.org/drawingml/2006/main">
            <a:off x="4610100" y="1490811"/>
            <a:ext cx="6972300" cy="3924004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51CD71-4B3E-4199-8499-E49E45F06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5810250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AI-GENERATED COLLECTOR CONCEPT</a:t>
            </a:r>
          </a:p>
        </p:txBody>
      </p:sp>
    </p:spTree>
    <p:extLst>
      <p:ext uri="{BB962C8B-B14F-4D97-AF65-F5344CB8AC3E}">
        <p14:creationId xmlns:p14="http://schemas.microsoft.com/office/powerpoint/2010/main" val="74093403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E8A7CE-A93E-421F-99BD-C5DDE5CED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ONE ENGINE.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EVERYWHERE.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BB9ABC-E982-4578-B940-7571B4C6B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7BE4F9-C744-4B72-A8BB-0745A84AB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09825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748763-29A2-4945-BFAA-7A41613B3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6479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PUBLIC SIMULATOR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CF8F5F-AF74-4F23-BCAB-FAC7B4CB7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38525"/>
            <a:ext cx="304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React + Three.js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Controls / replay / export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E9227C-13CE-4394-A4AA-FC5143E31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09825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82CCFA-E43A-4013-AE1C-DE8250285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6479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NUMERICAL CORE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43CFD8-8D53-45CE-9704-04ACD1B14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438525"/>
            <a:ext cx="304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Pure TypeScript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Mass / heat / links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14AB3C-B9E1-4F9A-8279-BE0AB28A5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409825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DD0DEC-5E35-4009-B0CF-DFA5B898E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6479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LOCAL ASTRA LAB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7060A8-4041-4999-ACD2-DA2524361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438525"/>
            <a:ext cx="304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Codex inference</a:t>
            </a:r>
          </a:p>
          <a:p xmlns:a="http://schemas.openxmlformats.org/drawingml/2006/main">
            <a:pPr algn="l">
              <a:def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Schema + host grade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CC1B815-4B92-4E09-9907-27E181845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14775" y="3019425"/>
            <a:ext cx="476250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AE1428-9173-4144-A416-7335A77DC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019425"/>
            <a:ext cx="476250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ED76E28-7564-4A66-B639-2CC02BBE4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38750"/>
            <a:ext cx="10953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MODEL OUTPUT CANNOT REWRITE THE PHYSICS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B58828-C5CF-4E87-B5D7-A3C61380D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886450"/>
            <a:ext cx="952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Documented contracts · finite input bounds · reproducible JSON · no public model credential</a:t>
            </a:r>
          </a:p>
        </p:txBody>
      </p:sp>
    </p:spTree>
    <p:extLst>
      <p:ext uri="{BB962C8B-B14F-4D97-AF65-F5344CB8AC3E}">
        <p14:creationId xmlns:p14="http://schemas.microsoft.com/office/powerpoint/2010/main" val="174892190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3749C2-FE01-4A72-A8BC-95F03E519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EXECUTE IN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MEASURABLE STAGES.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26B066-4465-432F-BC4F-DD5B610BA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FD26CD-23CD-4392-ABAE-D68187851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00275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189689-A4FF-4198-9447-E13C2E1A2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19350"/>
            <a:ext cx="31908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01 / SHIP THE LAB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C326AC-B89F-48C2-BF84-207A542F5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409825"/>
            <a:ext cx="7000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Conservation-tested engine, interactive mission, recorded models, source and deck.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E87C3E-67AF-4E77-AD09-6F5BA36B5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52775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7A0FF4-7823-4073-9745-6CE9E9B19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71850"/>
            <a:ext cx="31908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02 / ADD INDUSTRIAL FIDELITY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D8B869-8B2F-44EC-81F1-C70EE879E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362325"/>
            <a:ext cx="7000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Inventory, factory lead times, material grades, repair and controllable production.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FE9F91-275B-4002-A5D3-83288261F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05275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C58D75-C686-472E-BC1B-22FCEBB35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324350"/>
            <a:ext cx="31908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03 / MODEL REAL GEOMETRY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34D9E8F-8569-410B-BCFE-8537DD5A9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314825"/>
            <a:ext cx="7000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Transfers, ephemerides, receiver networks, pointing and relay cooling.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69CF1B-DB33-43AA-A354-FE7E70F1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57775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BE1305-93DC-47B8-BCFD-5A79A25B8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76850"/>
            <a:ext cx="319087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04 / EVALUATE ROBUSTLY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E8E4B9-38CC-4281-9B9D-AE5688464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267325"/>
            <a:ext cx="70008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Held-out failures, repeated trials, uncertainty, conventional optimizers and cost.</a:t>
            </a:r>
          </a:p>
        </p:txBody>
      </p:sp>
    </p:spTree>
    <p:extLst>
      <p:ext uri="{BB962C8B-B14F-4D97-AF65-F5344CB8AC3E}">
        <p14:creationId xmlns:p14="http://schemas.microsoft.com/office/powerpoint/2010/main" val="8033523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68595C0-6C68-4DB5-8661-50BE0F192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OPEN QUESTIONS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ARE PART OF THE DESIGN.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71CB95-3281-45EA-9EE7-AE5760B0E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0BE1D8-100F-41CC-AF8C-774F10F3C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574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2A3FC0-84AE-4053-9FBF-5F8B48B20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194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MATERIALS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614DE7-149E-4A8F-839E-66F33660B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95700"/>
            <a:ext cx="30480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Extraction chemistry.</a:t>
            </a:r>
          </a:p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Precision imports.</a:t>
            </a:r>
          </a:p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Lifetime and replacement.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5BE6B5-7EA4-4ABB-855F-6C73BAF72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574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118296-A168-4DF5-9125-022EC4CD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194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PHYSICS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35B9B91-1D39-4680-BFBE-108E61EBD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95700"/>
            <a:ext cx="30480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Orbital collisions.</a:t>
            </a:r>
          </a:p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Relay heat rejection.</a:t>
            </a:r>
          </a:p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Dense-swarm feedback.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BC8880-27D9-455B-8747-B8F92C148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4574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75DBFA-1799-4C58-B15A-3D5FB992B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819400"/>
            <a:ext cx="3048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USEFULNESS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AA7DBB-A14C-4673-90D5-6AC7740A2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695700"/>
            <a:ext cx="30480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Delivered-energy cost.</a:t>
            </a:r>
          </a:p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Lifecycle emissions.</a:t>
            </a:r>
          </a:p>
          <a:p xmlns:a="http://schemas.openxmlformats.org/drawingml/2006/main">
            <a:pPr algn="l">
              <a:def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Demand and alternatives.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0E08A9-7A69-4977-A16C-F8313FE44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43600"/>
            <a:ext cx="952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 conserved numerical model is necessary. It is not sufficient evidence of a buildable megastructure.</a:t>
            </a:r>
          </a:p>
        </p:txBody>
      </p:sp>
    </p:spTree>
    <p:extLst>
      <p:ext uri="{BB962C8B-B14F-4D97-AF65-F5344CB8AC3E}">
        <p14:creationId xmlns:p14="http://schemas.microsoft.com/office/powerpoint/2010/main" val="74614848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16B57D-F90E-46F0-8491-363E6A159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THREE-MINUTE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DEMONSTRATION.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F24C36-6A4F-4B3D-BC44-E96DBCA06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EB242C-929A-4DE5-88C1-7D04DDBEE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9550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00:00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A527C8-D6AF-47AD-A3EC-C4295A5C5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20955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Open mission control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EE0AE1-98EC-41A8-9726-C66E9305F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095500"/>
            <a:ext cx="6143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Show the swarm and the difference between orbital and Earth power.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9050374-51CA-41EF-BC16-97A61748C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24150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95E15C-15F8-421A-8AD1-F1B36EB63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5750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00:30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07131A-EC89-42F8-8CCE-2619E0486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28575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Break a real constraint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6ECA3F-D602-4E93-9A07-C96738551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857500"/>
            <a:ext cx="6143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Move inward with too little radiator area. Output goes to zero.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2929CD-08D1-4E39-8A94-FD4EDB2CF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86150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415312-642D-4CB0-A51E-9C04FDFFD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1950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01:00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6F6FF0-E72B-4C78-B626-9867445F0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36195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Test the journey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86B1C2-6000-4250-AFB5-A9CCEC564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619500"/>
            <a:ext cx="6143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Switch to direct microwave; inspect the transmission loss.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6D7842-BD32-4363-9DE7-F14BA4126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48150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6DB1E3A-27E0-4EBB-8CD1-253F2277C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38150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01:35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37CEE8-2A24-4B29-B057-B76799EC0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43815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Apply Astra’s policy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784F0C-CBFC-4B86-8847-8E18D77B3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381500"/>
            <a:ext cx="6143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Recalculate the low-mining proposal and inspect its host score.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D8DE42-DF74-49DB-B83A-2C0B6EE43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10150"/>
            <a:ext cx="10953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E5FBB6-AB31-4E0F-A309-4BEE664D0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43500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02:20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C7C010F-F233-4FD3-8804-5D1D4F133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514350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Show the evidence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6BD728-3095-4F86-8E14-5169AA40C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5143500"/>
            <a:ext cx="61436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Publish the Sol tie, source assumptions and the engineering roadmap.</a:t>
            </a:r>
          </a:p>
        </p:txBody>
      </p:sp>
    </p:spTree>
    <p:extLst>
      <p:ext uri="{BB962C8B-B14F-4D97-AF65-F5344CB8AC3E}">
        <p14:creationId xmlns:p14="http://schemas.microsoft.com/office/powerpoint/2010/main" val="176746867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278219-B689-4144-A394-D9A0F98F3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27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1C76F1-10B6-40C6-BC5A-0F4C4DC79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66800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57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NEXT MISSION</a:t>
            </a:r>
          </a:p>
          <a:p xmlns:a="http://schemas.openxmlformats.org/drawingml/2006/main">
            <a:pPr algn="l">
              <a:defRPr sz="57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570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IS TO TEST IT.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F4663F-61C8-4260-A6A2-331FD78D2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686175"/>
            <a:ext cx="1428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5A16E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3F09547-31A0-4DBB-BB4F-301D12E7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33850"/>
            <a:ext cx="106680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Explore the swarm. Challenge the assumptions.</a:t>
            </a:r>
          </a:p>
          <a:p xmlns:a="http://schemas.openxmlformats.org/drawingml/2006/main">
            <a:pPr algn="l">
              <a:defRPr sz="23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Reproduce the experiment.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320BFCF-DBCF-4FCF-9944-36B0331E2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2925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github.com/vnmoorthy/starbound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1C00F6-D8C1-4EC5-95D5-D666B362F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029325"/>
            <a:ext cx="1095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LIVE DEMO: starbound.vnmoorthy.chatgpt.site</a:t>
            </a:r>
          </a:p>
        </p:txBody>
      </p:sp>
    </p:spTree>
    <p:extLst>
      <p:ext uri="{BB962C8B-B14F-4D97-AF65-F5344CB8AC3E}">
        <p14:creationId xmlns:p14="http://schemas.microsoft.com/office/powerpoint/2010/main" val="93706339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50BEE991-45A0-4833-A6F0-DD3172E37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INDEPENDENT ORBITS.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SHARED PURPOSE.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419C9B-F754-49CC-8AA2-F0A80B3EC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558D3E-1E24-4D0E-89A9-967F5CA75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312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058346-F1C2-4118-935D-D1A0324ED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234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05050A-B8D9-421E-B2A8-4B7D14DD4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156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6E34B4-DD5B-4454-B33F-39D8E5BA7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-78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6C8E180-613F-4777-BDA0-088B49425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53B910-A722-49EC-8BA7-C59C92012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78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71DE56-256E-4304-88AA-6DA8580C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56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24BCDAE-B386-4E24-9863-53B2AFA88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234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39414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C31372-6205-49BE-ADDC-EA4F498BF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3120000">
            <a:off x="1123950" y="3070670"/>
            <a:ext cx="4076700" cy="1345311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7620">
            <a:solidFill>
              <a:srgbClr val="73716C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7C5365B-4EB1-42C8-8C6F-55576C38D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533775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4012975-C63D-475F-A6D0-3029D286C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74332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E47CA4-2D8B-47B4-A352-F3CCAE967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9284" y="423900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3F615A-4C22-4EFD-A667-30C06C394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0503" y="301232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4C5FFF-C606-4D54-BC92-C2EE7D1E6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2512" y="432567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C2821C-4366-4D6D-8334-796B53536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5109" y="361551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F292A5-A6F4-413A-939A-C619376A6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82167" y="334947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1EA3068-9DBF-4CB9-83A6-8C5D11F7F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3138" y="445197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9F8112-13BC-4561-8C21-4E5503B2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2807" y="309211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72FA6C-4A5B-4FB6-A13F-87AEF4286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967" y="399504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7E5102-BFA9-44B4-810D-78CFE5481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8162" y="402331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8864FEA-2D93-41A1-99AF-70BB067C6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26242" y="307869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176E61-D257-4F22-9561-F9281E5621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2350" y="4443496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7ADC9D-379D-4EF9-B9AB-94B8ABED2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8694" y="337539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73C96D3-2A0F-4009-BD1A-4C49902E2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3106" y="358576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256552-0825-4C90-AA83-749BFAA80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9990" y="434362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F8206B-7A57-4C35-8663-8C176DC32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0343" y="301560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AD5BDB5-9183-41EB-BC18-C531253B1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0927" y="421622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9341321-B236-4103-B18D-7D862BA78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691" y="377364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215443-C3B2-4CFC-A87B-BEFAD3B97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7136" y="322571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233C251-39AC-425A-9FB0-82935654D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8155" y="447634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05DE8EB-AF4F-4736-B6D0-0E02919DA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6303" y="317992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2C7F9FA-4F9A-4B9C-906D-8419E44AC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2448" y="384117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9172598-908F-4BF9-B587-288BD7C76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9109" y="416242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53F7267-EB9B-47A1-B32E-F9860CB10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669" y="3027411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10A3DFD-123E-4FED-972B-ECAE94276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5738" y="438000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8D53FFD-CD6A-4B6E-9378-B0B815C80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20375" y="352030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8A058B-CC4D-4182-A370-393A4214B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2691" y="3435546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0020A8C-E3C8-4195-9E31-C641561B4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5384" y="442024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F39E963-43AC-4E67-A9E1-B19E8B2B0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2403" y="305282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88BBB4E-AC25-4F13-A5DC-D870C69FE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6632" y="408471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8D6A00A-8B6C-4CC5-BAE6-9022E9A64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1280" y="393037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80315FC-0255-4AC6-879D-D45CBD0D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4704" y="312609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3E1C82C-95BE-48CF-B1D0-B5A8D78A3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7563" y="446652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3EF6714-D009-4C1C-8090-8503105F2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0724" y="329401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C13149D-0FE4-4731-9AD4-E2B16FBD2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3689" y="368273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C348A67-0FF8-45BE-A575-9C8100E37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8111" y="428199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2232ED6-5F64-4756-BDFA-CAF0FA25B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227" y="300952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2A3F5B1-41A2-494F-A5C8-A7BCEC896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1850" y="428681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A7208A8-C18A-4AD8-BAED-E4DF76289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2647" y="367561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9EE3877-E5D8-433C-ACAE-4894CB923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5956" y="329969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B45C3FE-D606-4EF1-AD17-B231060A9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7487" y="446528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6402E1E-30DA-40F1-A243-89AA24F7C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647" y="312226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25768A4D-3197-4673-A1A5-A1A0E6A22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8166" y="3937272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CEC0C35-19EF-4D4F-88A4-4D87F3E70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8817" y="407836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6196736-6E97-4ED4-82A0-83208ED75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0845" y="305527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88B0114-EFDB-43B3-AF36-08732E0C8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0864" y="4422970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25EECAF4-A699-4F37-A85A-06F9FEE3C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0324" y="342907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6F54666D-1878-41E8-AC8E-53D53E02A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0167" y="352711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D7783A6A-99A1-4A56-8417-CE9283C83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1684" y="437642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E80A56DC-4870-4833-B400-4B036AD3A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4321" y="3025876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00FDD37-8D06-4106-AD86-55B1FB0DA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4072" y="4168275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26C78CDA-71AE-4FAE-8DBC-16B95370C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9601" y="383408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15FF0EA-C8FB-475F-A1C5-8948640D1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478" y="318452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B95B222-A49E-4D0F-BE0F-98A88C9D7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6609" y="4476643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9275D7D-8CDB-47C0-BCBB-BE2B75D6B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1536" y="3220669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4624276-9203-48AA-B359-912402DB8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7992" y="378078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2FFE858-7AEE-40AC-88B1-594605D82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90952" y="4210734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B088286-8A98-4966-9148-813B8ACB4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3933" y="301655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A16E"/>
          </a:solidFill>
          <a:ln xmlns:a="http://schemas.openxmlformats.org/drawingml/2006/main" w="0">
            <a:noFill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6E327CFC-E92E-48A2-9800-71859FEE8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8313" y="4347708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AFF67DCF-D20F-4611-8B44-9579EA63A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75852" y="3578787"/>
            <a:ext cx="23813" cy="2381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1"/>
          </a:solidFill>
          <a:ln xmlns:a="http://schemas.openxmlformats.org/drawingml/2006/main" w="0">
            <a:noFill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4219D089-F992-4044-9E5B-5F6869CE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52675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 sparse Dyson swarm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B19C298A-B353-4540-A2D5-B0039E792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048000"/>
            <a:ext cx="4619625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Individual collectors intercept sunlight while orbiting the Sun. A rigid shell is not the construction target.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12B2A26-FB16-4198-8A0A-BC49F943C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714875"/>
            <a:ext cx="4619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V1 models a sparse swarm only.</a:t>
            </a:r>
          </a:p>
          <a:p xmlns:a="http://schemas.openxmlformats.org/drawingml/2006/main">
            <a:pPr algn="l">
              <a:def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Dense coverage and collision-free flight</a:t>
            </a:r>
          </a:p>
          <a:p xmlns:a="http://schemas.openxmlformats.org/drawingml/2006/main">
            <a:pPr algn="l">
              <a:def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require further physics.</a:t>
            </a:r>
          </a:p>
        </p:txBody>
      </p:sp>
    </p:spTree>
    <p:extLst>
      <p:ext uri="{BB962C8B-B14F-4D97-AF65-F5344CB8AC3E}">
        <p14:creationId xmlns:p14="http://schemas.microsoft.com/office/powerpoint/2010/main" val="186233632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73A93D4-E024-41A0-B4AF-E675016FE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SIX MISSIONS. ONE ENERGY CHAIN.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C05BD2-46E7-4953-92C8-01EB31822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9D12F5-8BBF-4707-8C36-A0664AA92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F0913F-26C4-425C-949E-7816E6A61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71825"/>
            <a:ext cx="1476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B10D4C-E938-4462-B5A0-5564C4B9F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7662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SURVEY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F87570-A3C7-40C5-8D05-FF1B49FE2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52900"/>
            <a:ext cx="1657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Map accessible</a:t>
            </a:r>
          </a:p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Mercury resources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3236A9-9EDD-42A5-B98D-8F653078C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05025" y="2743200"/>
            <a:ext cx="23812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136BD9-CE4E-4424-93C4-154DE7702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240030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DE40C0-EB0C-42DA-BF20-A39653496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3171825"/>
            <a:ext cx="1476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42140E3-BE41-48AA-BFF2-7BA94F247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347662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REFINE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C32CA0-9B2E-41BD-AAF8-C029F0316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4152900"/>
            <a:ext cx="1657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Separate feedstock</a:t>
            </a:r>
          </a:p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and track tailings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98FE51-840C-4FE1-A6F6-1758CFA57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2743200"/>
            <a:ext cx="23812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D94C60-BBA9-4F75-8EDD-16235FAC7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40030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5B1856-BEB6-4091-82BD-FB24FE115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171825"/>
            <a:ext cx="1476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9CAA0D-E9E4-4A34-AF28-44C16F713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47662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BUILD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2F72607-0AA9-4B85-B405-A192A8788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152900"/>
            <a:ext cx="1657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Fabricate collectors</a:t>
            </a:r>
          </a:p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and new factories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B60AA2-C243-4CE2-8076-CB527E3C6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9775" y="2743200"/>
            <a:ext cx="23812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5A3304-9B36-4226-A994-7ABFAD8CA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40030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7B5441-FD2D-41E0-80AC-E14E9576E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171825"/>
            <a:ext cx="1476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E4F4E1-773D-4AA3-883C-73009D0FD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47662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LAUNCH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04A414-CF06-4CBD-8E0F-AE25A376D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152900"/>
            <a:ext cx="1657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Escape, insert</a:t>
            </a:r>
          </a:p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and commission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172CFD-E02E-471E-97ED-E230E086B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743200"/>
            <a:ext cx="23812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70B475-E675-4087-B63D-15EB5E2A0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40030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F0A156B-E694-4174-A080-124B059B8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71825"/>
            <a:ext cx="1476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BC573E-727E-40F6-AA23-E1AFE2993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7662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HARVEST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7AD148-81EA-4E14-A97C-62C279A57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152900"/>
            <a:ext cx="1657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Reinvest power</a:t>
            </a:r>
          </a:p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within real limits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C9726FF-742C-4742-9479-76483B0CC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2743200"/>
            <a:ext cx="238125" cy="123825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39414A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E05D1EF-0D79-4365-A3DE-8792225E1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2400300"/>
            <a:ext cx="152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7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CA389AE-5BBC-462A-8995-5AF702EA0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3171825"/>
            <a:ext cx="147637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05CCBA7-3A4D-4E6E-AB67-EB40FD8D4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3476625"/>
            <a:ext cx="171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DELIVER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E45D29E-BDA3-409D-B0D5-42942542D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6475" y="4152900"/>
            <a:ext cx="1657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Receive power</a:t>
            </a:r>
          </a:p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and serve demand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CEF94BF-5C50-4B6A-88E1-60574C57A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91200"/>
            <a:ext cx="952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 conceptual roadmap, with separate technology gates before each real-world scale-up.</a:t>
            </a:r>
          </a:p>
        </p:txBody>
      </p:sp>
    </p:spTree>
    <p:extLst>
      <p:ext uri="{BB962C8B-B14F-4D97-AF65-F5344CB8AC3E}">
        <p14:creationId xmlns:p14="http://schemas.microsoft.com/office/powerpoint/2010/main" val="112907506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35CF54-6132-4DE6-B7BF-EEFDC5AB7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MERCURY IS FEEDSTOCK.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IT IS NOT A READY-MADE FACTORY.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FEA4D2D-4987-4A81-9408-EA6DF1BFE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05</a:t>
            </a:r>
          </a:p>
        </p:txBody>
      </p:sp>
      <p:graphicFrame>
        <p:nvGraphicFramePr>
          <p:cNvPr id="7" name=""/>
          <p:cNvGraphicFramePr/>
          <p:nvPr/>
        </p:nvGraphicFramePr>
        <p:xfrm>
          <a:off xmlns:a="http://schemas.openxmlformats.org/drawingml/2006/main" x="609600" y="2133600"/>
          <a:ext xmlns:a="http://schemas.openxmlformats.org/drawingml/2006/main" cx="10972800" cy="3143250"/>
        </p:xfrm>
        <a:graphic xmlns:a="http://schemas.openxmlformats.org/drawingml/2006/main">
          <a:graphicData uri="http://schemas.openxmlformats.org/drawingml/2006/table">
            <a:tbl>
              <a:tblPr firstRow="1" bandRow="0"/>
              <a:tblGrid>
                <a:gridCol w="2857500"/>
                <a:gridCol w="3476625"/>
                <a:gridCol w="4638675"/>
              </a:tblGrid>
              <a:tr h="6286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INPUT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POSSIBLE ROLE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VALIDATION NEEDED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</a:tr>
              <a:tr h="6286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Silicate-derived silicon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PV material / optical substrates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Purity, recovery and manufacturing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6286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Mg / Al-bearing minerals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Structures and reflective surfaces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Extraction chemistry and alloying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6286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Ceramic / silicate material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Thermal layers and substrates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Durability under heat and radiation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6286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Imported precision technology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Electronics, lasers, sensors, dopants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Finite supply and replacement plan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</a:tbl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8C12F4-85CC-4C59-A315-6F6907E32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629275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An iron-rich core does not imply accessible iron-rich surface ore.</a:t>
            </a:r>
          </a:p>
        </p:txBody>
      </p:sp>
    </p:spTree>
    <p:extLst>
      <p:ext uri="{BB962C8B-B14F-4D97-AF65-F5344CB8AC3E}">
        <p14:creationId xmlns:p14="http://schemas.microsoft.com/office/powerpoint/2010/main" val="20918824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E48041-54D3-4B69-9799-0F2F1C7A4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START WITH A SEED.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COUNT WHAT YOU IMPORT.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868F68-70FD-4E02-B4EE-333AB6263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E8857B-88FC-45E7-9F01-A091CB0BD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505075"/>
            <a:ext cx="3333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20 MW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C3463E-FE24-4709-8AB5-91E9305AA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6232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constant surface power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004A7B-A805-4254-B3BB-4E0B7324B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505075"/>
            <a:ext cx="3333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2,000 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2A226F-9E04-4B8D-A534-5C32F4144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362325"/>
            <a:ext cx="333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initial factory mass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346A1B-B627-4EAA-BC0F-440ACA273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2505075"/>
            <a:ext cx="3524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20,000 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04BACD-D89B-43A8-8829-A0E978C79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3362325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imported precision reserve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34C5FF-A301-42CB-A511-1C1A855E4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434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09435F-C2AB-4B93-99E1-C378FD5A3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scenario starts after this infrastructure exists.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B257DC-B995-4B0B-80BE-146A3A449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76875"/>
            <a:ext cx="1057275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It does not make transport to Mercury, landing or installation free.</a:t>
            </a:r>
          </a:p>
          <a:p xmlns:a="http://schemas.openxmlformats.org/drawingml/2006/main">
            <a:pPr algn="l">
              <a:def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Those costs and engineering tasks remain outside the current model.</a:t>
            </a:r>
          </a:p>
        </p:txBody>
      </p:sp>
    </p:spTree>
    <p:extLst>
      <p:ext uri="{BB962C8B-B14F-4D97-AF65-F5344CB8AC3E}">
        <p14:creationId xmlns:p14="http://schemas.microsoft.com/office/powerpoint/2010/main" val="208042816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827777-8958-4FCD-8BB6-515478720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EVERY TONNE HAS A HISTORY.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B57C6C-FBB2-432D-A187-3207DC8E4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1078C0-DC37-4560-BB52-15381E60D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47825"/>
            <a:ext cx="10953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ILLUSTRATIVE FLOW PER 1 TONNE OF NEW FACTORIES + COLLECTORS</a:t>
            </a:r>
          </a:p>
        </p:txBody>
      </p:sp>
      <p:graphicFrame>
        <p:nvGraphicFramePr>
          <p:cNvPr id="9" name=""/>
          <p:cNvGraphicFramePr/>
          <p:nvPr/>
        </p:nvGraphicFramePr>
        <p:xfrm>
          <a:off xmlns:a="http://schemas.openxmlformats.org/drawingml/2006/main" x="609600" y="2190750"/>
          <a:ext xmlns:a="http://schemas.openxmlformats.org/drawingml/2006/main" cx="10972800" cy="2952750"/>
        </p:xfrm>
        <a:graphic xmlns:a="http://schemas.openxmlformats.org/drawingml/2006/main">
          <a:graphicData uri="http://schemas.openxmlformats.org/drawingml/2006/table">
            <a:tbl>
              <a:tblPr firstRow="1" bandRow="0"/>
              <a:tblGrid>
                <a:gridCol w="3429000"/>
                <a:gridCol w="1524000"/>
                <a:gridCol w="4381500"/>
                <a:gridCol w="1638300"/>
              </a:tblGrid>
              <a:tr h="5905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IN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TONNES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OUT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350" b="1">
                          <a:solidFill>
                            <a:srgbClr val="F3F3F1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TONNES</a:t>
                      </a:r>
                    </a:p>
                  </a:txBody>
                  <a:tcPr marL="91440" marR="91440" marT="45720" marB="45720">
                    <a:solidFill>
                      <a:srgbClr val="171B20"/>
                    </a:solidFill>
                  </a:tcPr>
                </a:tc>
              </a:tr>
              <a:tr h="5905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Ore excavated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3.92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Tailings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2.94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5905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Imported components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0.02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New factories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0.18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5905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/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/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New collectors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0.82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  <a:tr h="590550"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TOTAL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3.94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TOTAL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r>
                        <a:rPr sz="1575" b="0">
                          <a:solidFill>
                            <a:srgbClr val="9A9FA5"/>
                          </a:solidFill>
                          <a:latin typeface="Helvetica Neue"/>
                          <a:ea typeface="Helvetica Neue"/>
                          <a:cs typeface="Helvetica Neue"/>
                        </a:rPr>
                        <a:t>3.94</a:t>
                      </a:r>
                    </a:p>
                  </a:txBody>
                  <a:tcPr marL="91440" marR="91440" marT="45720" marB="45720">
                    <a:solidFill>
                      <a:srgbClr val="050608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717AA2-C20A-4770-9A5A-7244776F6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524500"/>
            <a:ext cx="1066800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No invisible imports. No disappearing waste.</a:t>
            </a:r>
          </a:p>
        </p:txBody>
      </p:sp>
    </p:spTree>
    <p:extLst>
      <p:ext uri="{BB962C8B-B14F-4D97-AF65-F5344CB8AC3E}">
        <p14:creationId xmlns:p14="http://schemas.microsoft.com/office/powerpoint/2010/main" val="170664775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F8748DA-BDBA-4465-B53D-58A062AFB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ESCAPE IS ONLY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THE FIRST MANEUVER.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9E48F6-9528-425A-9674-8D5E488B2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1BEA2B-E035-4660-910E-6D8183354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38375"/>
            <a:ext cx="3429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4.25 km/s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E2E6A5-C840-428B-94F4-8C08FE42F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95625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Mercury escape-speed scale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C65DC74-6823-4302-9ABB-8A6194958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238375"/>
            <a:ext cx="3429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9.03 MJ/kg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6FBB11-7328-41AF-8BD8-2B366A058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3095625"/>
            <a:ext cx="342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escape-energy lower bound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3726DD-6456-4998-ABDB-CD68E0F97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38375"/>
            <a:ext cx="34766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6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43.06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006720-FB05-40C9-9347-F7CCFE160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095625"/>
            <a:ext cx="3476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MJ/kg · launch + transfer input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4B3DCE7-1D50-405A-9D3A-7B46F9A2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767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9414A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80050EC-26B6-43DD-AB93-559B1E1C2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00575"/>
            <a:ext cx="109728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ACCELERATE → INSERT → UNFOLD → VERIFY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781098-890D-41D7-956F-2A02FE0BC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448300"/>
            <a:ext cx="103822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Launcher throughput is a constraint. Navigation, payload loads,</a:t>
            </a:r>
          </a:p>
          <a:p xmlns:a="http://schemas.openxmlformats.org/drawingml/2006/main">
            <a:pPr algn="l">
              <a:def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station keeping and collision avoidance remain engineering work.</a:t>
            </a:r>
          </a:p>
        </p:txBody>
      </p:sp>
    </p:spTree>
    <p:extLst>
      <p:ext uri="{BB962C8B-B14F-4D97-AF65-F5344CB8AC3E}">
        <p14:creationId xmlns:p14="http://schemas.microsoft.com/office/powerpoint/2010/main" val="140062632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5060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69CCF4-7964-4423-918B-7E1A38C4E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RADIATORS ARE PART</a:t>
            </a:r>
          </a:p>
          <a:p xmlns:a="http://schemas.openxmlformats.org/drawingml/2006/main">
            <a:pPr algn="l">
              <a:def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3450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OF THE POWER PLANT.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8BE2E8-C10F-4EB5-80E7-04B7A761D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StarBound  /  09</a:t>
            </a:r>
          </a:p>
        </p:txBody>
      </p:sp>
      <p:graphicFrame>
        <p:nvGraphicFramePr>
          <p:cNvPr id="9" name="Chart"/>
          <p:cNvGraphicFramePr/>
          <p:nvPr/>
        </p:nvGraphicFramePr>
        <p:xfrm>
          <a:off xmlns:a="http://schemas.openxmlformats.org/drawingml/2006/main" x="609600" y="2286000"/>
          <a:ext xmlns:a="http://schemas.openxmlformats.org/drawingml/2006/main" cx="7524750" cy="32575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c51835fd7204350"/>
          </a:graphicData>
        </a:graphic>
      </p:graphicFrame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5C4519-FF84-4BC1-BEFE-19861EA73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91575" y="2686050"/>
            <a:ext cx="2762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41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125" b="1">
                <a:solidFill>
                  <a:srgbClr val="F3F3F1"/>
                </a:solidFill>
                <a:latin typeface="Helvetica Neue"/>
                <a:ea typeface="Helvetica Neue"/>
                <a:cs typeface="Helvetica Neue"/>
              </a:rPr>
              <a:t>600 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24D975-16D5-41C7-9C1A-63447352E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3514725"/>
            <a:ext cx="2667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9A9FA5"/>
                </a:solidFill>
                <a:latin typeface="Helvetica Neue"/>
                <a:ea typeface="Helvetica Neue"/>
                <a:cs typeface="Helvetica Neue"/>
              </a:rPr>
              <a:t>ASSUMED LIMIT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AA3BDD-68D9-4429-9B6C-8769167AC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4095750"/>
            <a:ext cx="2657475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Above the limit:</a:t>
            </a:r>
          </a:p>
          <a:p xmlns:a="http://schemas.openxmlformats.org/drawingml/2006/main">
            <a:pPr algn="l">
              <a:def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zero orbital</a:t>
            </a:r>
          </a:p>
          <a:p xmlns:a="http://schemas.openxmlformats.org/drawingml/2006/main">
            <a:pPr algn="l">
              <a:def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C5A16E"/>
                </a:solidFill>
                <a:latin typeface="Helvetica Neue"/>
                <a:ea typeface="Helvetica Neue"/>
                <a:cs typeface="Helvetica Neue"/>
              </a:rPr>
              <a:t>electrical output.</a:t>
            </a:r>
          </a:p>
        </p:txBody>
      </p:sp>
    </p:spTree>
    <p:extLst>
      <p:ext uri="{BB962C8B-B14F-4D97-AF65-F5344CB8AC3E}">
        <p14:creationId xmlns:p14="http://schemas.microsoft.com/office/powerpoint/2010/main" val="192290445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2026-09-08T23:52:51.3030000Z</dcterms:created>
  <dcterms:modified xsi:type="dcterms:W3CDTF">2026-09-08T23:52:51.3030000Z</dcterms:modified>
</coreProperties>
</file>